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357" r:id="rId4"/>
    <p:sldId id="351" r:id="rId5"/>
    <p:sldId id="364" r:id="rId6"/>
    <p:sldId id="279" r:id="rId7"/>
    <p:sldId id="365" r:id="rId8"/>
    <p:sldId id="283" r:id="rId9"/>
    <p:sldId id="285" r:id="rId10"/>
    <p:sldId id="284" r:id="rId11"/>
    <p:sldId id="286" r:id="rId12"/>
    <p:sldId id="359" r:id="rId13"/>
    <p:sldId id="361" r:id="rId14"/>
    <p:sldId id="355" r:id="rId15"/>
    <p:sldId id="288" r:id="rId16"/>
    <p:sldId id="383" r:id="rId17"/>
    <p:sldId id="377" r:id="rId18"/>
    <p:sldId id="375" r:id="rId19"/>
    <p:sldId id="384" r:id="rId20"/>
    <p:sldId id="367" r:id="rId21"/>
    <p:sldId id="262" r:id="rId22"/>
    <p:sldId id="381" r:id="rId23"/>
    <p:sldId id="388" r:id="rId24"/>
    <p:sldId id="387" r:id="rId25"/>
    <p:sldId id="379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76642" autoAdjust="0"/>
  </p:normalViewPr>
  <p:slideViewPr>
    <p:cSldViewPr snapToGrid="0">
      <p:cViewPr varScale="1">
        <p:scale>
          <a:sx n="53" d="100"/>
          <a:sy n="53" d="100"/>
        </p:scale>
        <p:origin x="19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B902C-A977-4D18-BCF4-738F92A51B7D}" type="datetimeFigureOut">
              <a:rPr lang="en-IE" smtClean="0"/>
              <a:t>29/05/2022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AB589-D82D-4FB2-BCA4-330EFBDC3B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4014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b="1" dirty="0" smtClean="0"/>
              <a:t>3 mins</a:t>
            </a:r>
            <a:endParaRPr lang="en-I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224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b="1" dirty="0" smtClean="0"/>
              <a:t>3 mins Learning Intentions</a:t>
            </a:r>
          </a:p>
          <a:p>
            <a:r>
              <a:rPr lang="en-IE" b="1" dirty="0" smtClean="0"/>
              <a:t>The workshop is broken into 6 activities</a:t>
            </a:r>
          </a:p>
          <a:p>
            <a:r>
              <a:rPr lang="en-IE" b="1" dirty="0" smtClean="0"/>
              <a:t>Setting a context </a:t>
            </a:r>
            <a:r>
              <a:rPr lang="en-IE" b="1" baseline="0" dirty="0" smtClean="0"/>
              <a:t> - </a:t>
            </a:r>
            <a:r>
              <a:rPr lang="en-IE" b="1" baseline="0" dirty="0" err="1" smtClean="0"/>
              <a:t>Sustanability</a:t>
            </a:r>
            <a:r>
              <a:rPr lang="en-IE" b="1" baseline="0" dirty="0" smtClean="0"/>
              <a:t> and wearables – some definitions. </a:t>
            </a:r>
            <a:endParaRPr lang="en-IE" b="1" dirty="0" smtClean="0"/>
          </a:p>
          <a:p>
            <a:endParaRPr lang="en-IE" b="1" dirty="0" smtClean="0"/>
          </a:p>
          <a:p>
            <a:r>
              <a:rPr lang="en-IE" dirty="0" smtClean="0"/>
              <a:t>What is a wearable? Does</a:t>
            </a:r>
            <a:r>
              <a:rPr lang="en-IE" baseline="0" dirty="0" smtClean="0"/>
              <a:t> everyone have their mobile phones? In t</a:t>
            </a:r>
            <a:r>
              <a:rPr lang="en-IE" dirty="0" smtClean="0"/>
              <a:t>his activity we</a:t>
            </a:r>
            <a:r>
              <a:rPr lang="en-IE" baseline="0" dirty="0" smtClean="0"/>
              <a:t> will get some ideas from you about your perceptions of ‘wearable’ </a:t>
            </a:r>
            <a:endParaRPr lang="en-IE" dirty="0" smtClean="0"/>
          </a:p>
          <a:p>
            <a:r>
              <a:rPr lang="en-IE" dirty="0" smtClean="0"/>
              <a:t>Wearables: past, present &amp; future: In this activity we’ll use images and information to identify some key trends</a:t>
            </a:r>
            <a:r>
              <a:rPr lang="en-IE" baseline="0" dirty="0" smtClean="0"/>
              <a:t> relating to wearables</a:t>
            </a:r>
            <a:endParaRPr lang="en-IE" dirty="0" smtClean="0"/>
          </a:p>
          <a:p>
            <a:pPr>
              <a:lnSpc>
                <a:spcPct val="100000"/>
              </a:lnSpc>
            </a:pPr>
            <a:r>
              <a:rPr lang="en-IE" dirty="0" smtClean="0"/>
              <a:t>Ireland 2050: A more connected world - what implications for society? This activity really gets</a:t>
            </a:r>
            <a:r>
              <a:rPr lang="en-IE" baseline="0" dirty="0" smtClean="0"/>
              <a:t> your to critically reflect on the implications of wearables for society.</a:t>
            </a:r>
            <a:endParaRPr lang="en-IE" dirty="0" smtClean="0"/>
          </a:p>
          <a:p>
            <a:r>
              <a:rPr lang="en-IE" dirty="0" smtClean="0"/>
              <a:t>Sustainability &amp; Wearables: in this I’ll build on the rest of the workshop to talk</a:t>
            </a:r>
            <a:r>
              <a:rPr lang="en-IE" baseline="0" dirty="0" smtClean="0"/>
              <a:t> through where sustainability and wearables collide so that we have a common framework to analyse </a:t>
            </a:r>
            <a:r>
              <a:rPr lang="en-IE" dirty="0" smtClean="0"/>
              <a:t>Where in the world will our wearables come from? Which is the core activity of the</a:t>
            </a:r>
            <a:r>
              <a:rPr lang="en-IE" baseline="0" dirty="0" smtClean="0"/>
              <a:t> workshop</a:t>
            </a:r>
            <a:endParaRPr lang="en-IE" dirty="0" smtClean="0"/>
          </a:p>
          <a:p>
            <a:r>
              <a:rPr lang="en-IE" dirty="0" smtClean="0"/>
              <a:t>In the last activity I’ll give you a sense of where AMBER (where I work!) and</a:t>
            </a:r>
            <a:r>
              <a:rPr lang="en-IE" baseline="0" dirty="0" smtClean="0"/>
              <a:t> the</a:t>
            </a:r>
            <a:r>
              <a:rPr lang="en-IE" dirty="0" smtClean="0"/>
              <a:t> scientists that I work with are trying to contribute to the future of wearable devices &amp; sustainability</a:t>
            </a:r>
          </a:p>
          <a:p>
            <a:endParaRPr lang="en-IE" dirty="0" smtClean="0"/>
          </a:p>
          <a:p>
            <a:r>
              <a:rPr lang="en-IE" b="1" dirty="0" smtClean="0"/>
              <a:t>Booklet – the outline and materials you need to do the activities are all in your booklet.</a:t>
            </a:r>
          </a:p>
          <a:p>
            <a:endParaRPr lang="en-IE" b="1" dirty="0" smtClean="0"/>
          </a:p>
          <a:p>
            <a:r>
              <a:rPr lang="en-IE" b="1" dirty="0" smtClean="0"/>
              <a:t>But to start with – it</a:t>
            </a:r>
            <a:r>
              <a:rPr lang="en-IE" b="1" baseline="0" dirty="0" smtClean="0"/>
              <a:t>s over to you – what is a wearable?</a:t>
            </a:r>
            <a:endParaRPr lang="en-I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3942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b="1" dirty="0" smtClean="0"/>
              <a:t>Setting</a:t>
            </a:r>
            <a:r>
              <a:rPr lang="en-IE" b="1" baseline="0" dirty="0" smtClean="0"/>
              <a:t> a context – we’re going to investigate sustainability through the development of technology – in particular wearables. </a:t>
            </a:r>
            <a:endParaRPr lang="en-I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40035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6 mins for reviewing cards</a:t>
            </a:r>
            <a:r>
              <a:rPr lang="en-IE" baseline="0" dirty="0" smtClean="0"/>
              <a:t> and coming up with trends. </a:t>
            </a:r>
            <a:endParaRPr lang="en-IE" dirty="0" smtClean="0"/>
          </a:p>
          <a:p>
            <a:endParaRPr lang="en-IE" dirty="0" smtClean="0"/>
          </a:p>
          <a:p>
            <a:r>
              <a:rPr lang="en-IE" dirty="0" smtClean="0"/>
              <a:t>4 mins for discussion</a:t>
            </a:r>
            <a:r>
              <a:rPr lang="en-IE" baseline="0" dirty="0" smtClean="0"/>
              <a:t> </a:t>
            </a:r>
            <a:endParaRPr lang="en-IE" dirty="0" smtClean="0"/>
          </a:p>
          <a:p>
            <a:endParaRPr lang="en-IE" dirty="0" smtClean="0"/>
          </a:p>
          <a:p>
            <a:r>
              <a:rPr lang="en-IE" b="1" dirty="0" smtClean="0"/>
              <a:t>In booklet</a:t>
            </a:r>
          </a:p>
          <a:p>
            <a:endParaRPr lang="en-I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46382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8064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20410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6022800" y="8686800"/>
            <a:ext cx="834839" cy="456839"/>
          </a:xfrm>
        </p:spPr>
        <p:txBody>
          <a:bodyPr wrap="square" lIns="90000" tIns="45000" rIns="90000" bIns="45000" anchor="t"/>
          <a:lstStyle/>
          <a:p>
            <a:pPr lvl="0" algn="l" hangingPunct="1"/>
            <a:fld id="{7D110270-A5FC-4867-962F-796F0DAEDDB1}" type="slidenum">
              <a:t>7</a:t>
            </a:fld>
            <a:endParaRPr lang="en-IE" sz="1800">
              <a:solidFill>
                <a:srgbClr val="414B56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5D6EF16-751E-4816-A715-10F7B4C43677}" type="slidenum">
              <a:t>7</a:t>
            </a:fld>
            <a:endParaRPr lang="en-IE"/>
          </a:p>
        </p:txBody>
      </p:sp>
      <p:sp>
        <p:nvSpPr>
          <p:cNvPr id="2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wrap="square" lIns="90000" tIns="45000" rIns="90000" bIns="45000" anchor="t">
            <a:noAutofit/>
          </a:bodyPr>
          <a:lstStyle/>
          <a:p>
            <a:pPr lvl="0"/>
            <a:endParaRPr lang="en-IE" sz="1800" dirty="0"/>
          </a:p>
        </p:txBody>
      </p:sp>
      <p:sp>
        <p:nvSpPr>
          <p:cNvPr id="4" name="Slide Image Placeholder 3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578803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b="1" dirty="0" smtClean="0"/>
              <a:t>10 mins </a:t>
            </a:r>
            <a:r>
              <a:rPr lang="en-IE" dirty="0" smtClean="0"/>
              <a:t>Rationale: Interactions. Sustainability. Collision of three. Same size but in reality. Economy is much bigger. </a:t>
            </a:r>
          </a:p>
          <a:p>
            <a:endParaRPr lang="en-IE" dirty="0" smtClean="0"/>
          </a:p>
          <a:p>
            <a:r>
              <a:rPr lang="en-IE" dirty="0" smtClean="0"/>
              <a:t>Lets look at where we are currently regarding</a:t>
            </a:r>
            <a:r>
              <a:rPr lang="en-IE" baseline="0" dirty="0" smtClean="0"/>
              <a:t> the relationship between </a:t>
            </a:r>
            <a:r>
              <a:rPr lang="en-IE" b="1" baseline="0" dirty="0" smtClean="0"/>
              <a:t>technology and environment </a:t>
            </a:r>
            <a:r>
              <a:rPr lang="en-IE" baseline="0" dirty="0" smtClean="0"/>
              <a:t>through just one device that we all have and use – the smartphone. </a:t>
            </a:r>
            <a:endParaRPr lang="en-IE" dirty="0" smtClean="0"/>
          </a:p>
          <a:p>
            <a:endParaRPr lang="en-IE" dirty="0" smtClean="0"/>
          </a:p>
          <a:p>
            <a:endParaRPr lang="en-IE" dirty="0" smtClean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4618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smtClean="0"/>
              <a:t>Rationale: massive use of resources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83098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smtClean="0"/>
              <a:t>Rationale: Endangered resources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5206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smtClean="0"/>
              <a:t>Rationale: Links between endangered and mobile phone screen. Require screen and energy to run them. What impact will it have on the </a:t>
            </a:r>
            <a:r>
              <a:rPr lang="en-IE" dirty="0" err="1" smtClean="0"/>
              <a:t>enviornment</a:t>
            </a:r>
            <a:endParaRPr lang="en-IE" dirty="0" smtClean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9770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smtClean="0"/>
              <a:t>Rationale: Links between endangered and mobile phone screen. Require screen and energy to run them. What impact will it have on the </a:t>
            </a:r>
            <a:r>
              <a:rPr lang="en-IE" dirty="0" err="1" smtClean="0"/>
              <a:t>enviornment</a:t>
            </a:r>
            <a:endParaRPr lang="en-IE" dirty="0" smtClean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41208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smtClean="0"/>
              <a:t>Rationale: Links between endangered and mobile phone screen. Require screen and energy to run them. What impact will it have on the </a:t>
            </a:r>
            <a:r>
              <a:rPr lang="en-IE" dirty="0" err="1" smtClean="0"/>
              <a:t>enviornment</a:t>
            </a:r>
            <a:endParaRPr lang="en-IE" dirty="0" smtClean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168636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dirty="0" smtClean="0"/>
              <a:t>To put this</a:t>
            </a:r>
            <a:r>
              <a:rPr lang="en-IE" sz="1200" baseline="0" dirty="0" smtClean="0"/>
              <a:t> idea of governance is central to how we manage ourselves (as a society) and the environment, and economic growth – it relates primarily to goal no 17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b="1" baseline="0" dirty="0" smtClean="0"/>
              <a:t>What we are going to do in the next activity is explore some of the other goals that sometimes might seem more challenging to relate to the idea of sustainability.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b="1" dirty="0" smtClean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732169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endParaRPr lang="en-IE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167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b="1" dirty="0" smtClean="0"/>
              <a:t>Following Images in Booklet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661581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b="1" dirty="0" smtClean="0"/>
              <a:t>Following Images in Booklet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149861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b="1" dirty="0" smtClean="0"/>
              <a:t>Setting</a:t>
            </a:r>
            <a:r>
              <a:rPr lang="en-IE" b="1" baseline="0" dirty="0" smtClean="0"/>
              <a:t> a context – we’re going to investigate sustainability through the development of technology – in particular wearables. </a:t>
            </a:r>
            <a:endParaRPr lang="en-I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716647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altLang="en-US" sz="1200" dirty="0" smtClean="0">
                <a:solidFill>
                  <a:srgbClr val="414B56"/>
                </a:solidFill>
              </a:rPr>
              <a:t>Material scientists investigate the </a:t>
            </a:r>
            <a:r>
              <a:rPr lang="en-IE" altLang="en-US" sz="1200" b="1" dirty="0" smtClean="0">
                <a:solidFill>
                  <a:srgbClr val="414B56"/>
                </a:solidFill>
              </a:rPr>
              <a:t>structure, properties and process </a:t>
            </a:r>
            <a:r>
              <a:rPr lang="en-IE" altLang="en-US" sz="1200" dirty="0" smtClean="0">
                <a:solidFill>
                  <a:srgbClr val="414B56"/>
                </a:solidFill>
              </a:rPr>
              <a:t>through which of materials are formed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233942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smtClean="0"/>
              <a:t>https://youtu.be/ZLgryqaT83k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smtClean="0"/>
              <a:t>https://www.youtube.com/watch?v=8NS3kpAml2A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 smtClean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22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340532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b="1" dirty="0" smtClean="0"/>
              <a:t>3 mins</a:t>
            </a:r>
            <a:endParaRPr lang="en-I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589-D82D-4FB2-BCA4-330EFBDC3BF3}" type="slidenum">
              <a:rPr lang="en-IE" smtClean="0"/>
              <a:t>25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6739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3"/>
            <a:ext cx="8229600" cy="37314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8D9226A2-EA3A-4A19-A4DE-F33470AB6DFD}" type="slidenum">
              <a:rPr lang="en-IE" smtClean="0"/>
              <a:t>‹#›</a:t>
            </a:fld>
            <a:endParaRPr lang="en-IE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A1C7910-4938-4D4B-B32A-AC26DC9C34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5949950"/>
            <a:ext cx="1117997" cy="908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29646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ver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1944"/>
            <a:ext cx="9144000" cy="68699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330" y="3193882"/>
            <a:ext cx="2984887" cy="9141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3330" y="4190994"/>
            <a:ext cx="2984887" cy="942795"/>
          </a:xfrm>
        </p:spPr>
        <p:txBody>
          <a:bodyPr>
            <a:noAutofit/>
          </a:bodyPr>
          <a:lstStyle>
            <a:lvl1pPr marL="0" indent="0" algn="l">
              <a:buNone/>
              <a:defRPr sz="2000" i="1"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6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043364"/>
            <a:ext cx="732352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31934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8D9226A2-EA3A-4A19-A4DE-F33470AB6DFD}" type="slidenum">
              <a:rPr lang="en-IE" smtClean="0"/>
              <a:t>‹#›</a:t>
            </a:fld>
            <a:endParaRPr lang="en-IE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B51A46E-D533-4AF4-B238-C64FFD4BB7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5992814"/>
            <a:ext cx="1087041" cy="8651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09784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480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480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F1444B4-8509-41D7-B978-7894E20D5A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936567"/>
            <a:ext cx="1076179" cy="92143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05472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74217" y="2402312"/>
            <a:ext cx="2984887" cy="9141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Insert your Workshop Session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74217" y="3686027"/>
            <a:ext cx="2984887" cy="942795"/>
          </a:xfrm>
        </p:spPr>
        <p:txBody>
          <a:bodyPr>
            <a:noAutofit/>
          </a:bodyPr>
          <a:lstStyle>
            <a:lvl1pPr marL="0" indent="0" algn="l">
              <a:buNone/>
              <a:defRPr sz="2000" i="1"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Insert your organization’s name here</a:t>
            </a:r>
          </a:p>
        </p:txBody>
      </p:sp>
    </p:spTree>
    <p:extLst>
      <p:ext uri="{BB962C8B-B14F-4D97-AF65-F5344CB8AC3E}">
        <p14:creationId xmlns:p14="http://schemas.microsoft.com/office/powerpoint/2010/main" val="226369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8332837-9556-4277-9930-AA7DFB8CC8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5809958"/>
            <a:ext cx="1191816" cy="104804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9505"/>
            <a:ext cx="1943540" cy="106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50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0842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2" y="274639"/>
            <a:ext cx="516733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9505"/>
            <a:ext cx="1943540" cy="106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8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8" r:id="rId5"/>
    <p:sldLayoutId id="2147483667" r:id="rId6"/>
    <p:sldLayoutId id="2147483670" r:id="rId7"/>
  </p:sldLayoutIdLst>
  <p:txStyles>
    <p:titleStyle>
      <a:lvl1pPr algn="l" defTabSz="457189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457189" indent="-457189" algn="l" defTabSz="457189" rtl="0" eaLnBrk="1" latinLnBrk="0" hangingPunct="1">
        <a:spcBef>
          <a:spcPct val="20000"/>
        </a:spcBef>
        <a:buClr>
          <a:srgbClr val="800080"/>
        </a:buClr>
        <a:buSzPct val="50000"/>
        <a:buFont typeface="Wingdings" charset="2"/>
        <a:buChar char="u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800080" indent="-342892" algn="l" defTabSz="457189" rtl="0" eaLnBrk="1" latinLnBrk="0" hangingPunct="1">
        <a:spcBef>
          <a:spcPct val="20000"/>
        </a:spcBef>
        <a:buClr>
          <a:srgbClr val="800080"/>
        </a:buClr>
        <a:buSzPct val="50000"/>
        <a:buFont typeface="Wingdings" charset="2"/>
        <a:buChar char="u"/>
        <a:defRPr sz="2000" kern="1200" baseline="0">
          <a:solidFill>
            <a:schemeClr val="tx1">
              <a:lumMod val="50000"/>
              <a:lumOff val="50000"/>
            </a:schemeClr>
          </a:solidFill>
          <a:latin typeface="Arial"/>
          <a:ea typeface="+mn-ea"/>
          <a:cs typeface="Arial"/>
        </a:defRPr>
      </a:lvl2pPr>
      <a:lvl3pPr marL="1257269" indent="-342892" algn="l" defTabSz="457189" rtl="0" eaLnBrk="1" latinLnBrk="0" hangingPunct="1">
        <a:spcBef>
          <a:spcPct val="20000"/>
        </a:spcBef>
        <a:buClr>
          <a:srgbClr val="800080"/>
        </a:buClr>
        <a:buSzPct val="50000"/>
        <a:buFont typeface="Wingdings" charset="2"/>
        <a:buChar char="u"/>
        <a:defRPr sz="1800" kern="1200">
          <a:solidFill>
            <a:schemeClr val="tx1">
              <a:lumMod val="50000"/>
              <a:lumOff val="50000"/>
            </a:schemeClr>
          </a:solidFill>
          <a:latin typeface="Arial"/>
          <a:ea typeface="+mn-ea"/>
          <a:cs typeface="Arial"/>
        </a:defRPr>
      </a:lvl3pPr>
      <a:lvl4pPr marL="1371566" indent="0" algn="l" defTabSz="457189" rtl="0" eaLnBrk="1" latinLnBrk="0" hangingPunct="1">
        <a:spcBef>
          <a:spcPct val="20000"/>
        </a:spcBef>
        <a:buFont typeface="Arial"/>
        <a:buNone/>
        <a:defRPr sz="1600" kern="1200">
          <a:solidFill>
            <a:schemeClr val="tx1">
              <a:lumMod val="50000"/>
              <a:lumOff val="50000"/>
            </a:schemeClr>
          </a:solidFill>
          <a:latin typeface="Arial"/>
          <a:ea typeface="+mn-ea"/>
          <a:cs typeface="Arial"/>
        </a:defRPr>
      </a:lvl4pPr>
      <a:lvl5pPr marL="1828754" indent="0" algn="l" defTabSz="457189" rtl="0" eaLnBrk="1" latinLnBrk="0" hangingPunct="1">
        <a:spcBef>
          <a:spcPct val="20000"/>
        </a:spcBef>
        <a:buFont typeface="Arial"/>
        <a:buNone/>
        <a:defRPr sz="1600" kern="1200">
          <a:solidFill>
            <a:schemeClr val="tx1">
              <a:lumMod val="50000"/>
              <a:lumOff val="50000"/>
            </a:schemeClr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vestopedia.com/terms/s/sustainability.as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emf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1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emf"/><Relationship Id="rId5" Type="http://schemas.openxmlformats.org/officeDocument/2006/relationships/image" Target="../media/image7.jpeg"/><Relationship Id="rId15" Type="http://schemas.openxmlformats.org/officeDocument/2006/relationships/image" Target="../media/image17.emf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earth.google.com/earth/d/1IvhWiR2AHfRKODDPN2bNewcTMWhM8NCS?usp=sharingo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vestopedia.com/terms/s/sustainability.asp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ZLgryqaT83k" TargetMode="Externa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8NS3kpAml2A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bercentre.ie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98140" y="1334530"/>
            <a:ext cx="577472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000" dirty="0" smtClean="0">
                <a:latin typeface="Arial" panose="020B0604020202020204" pitchFamily="34" charset="0"/>
              </a:rPr>
              <a:t>Wearables:</a:t>
            </a:r>
          </a:p>
          <a:p>
            <a:r>
              <a:rPr lang="en-US" altLang="en-US" sz="4000" dirty="0" smtClean="0">
                <a:latin typeface="Arial" panose="020B0604020202020204" pitchFamily="34" charset="0"/>
              </a:rPr>
              <a:t>The past, present and future of technology, people and the planet</a:t>
            </a:r>
          </a:p>
          <a:p>
            <a:r>
              <a:rPr lang="en-US" altLang="en-US" dirty="0">
                <a:latin typeface="Arial" panose="020B0604020202020204" pitchFamily="34" charset="0"/>
              </a:rPr>
              <a:t/>
            </a:r>
            <a:br>
              <a:rPr lang="en-US" altLang="en-US" dirty="0">
                <a:latin typeface="Arial" panose="020B0604020202020204" pitchFamily="34" charset="0"/>
              </a:rPr>
            </a:br>
            <a:endParaRPr lang="en-US" altLang="en-US" dirty="0" smtClean="0">
              <a:latin typeface="Arial" panose="020B0604020202020204" pitchFamily="34" charset="0"/>
            </a:endParaRPr>
          </a:p>
          <a:p>
            <a:r>
              <a:rPr lang="en-US" altLang="en-US" dirty="0" smtClean="0">
                <a:latin typeface="Arial" panose="020B0604020202020204" pitchFamily="34" charset="0"/>
              </a:rPr>
              <a:t>Dr Rachel </a:t>
            </a:r>
            <a:r>
              <a:rPr lang="en-US" altLang="en-US" dirty="0">
                <a:latin typeface="Arial" panose="020B0604020202020204" pitchFamily="34" charset="0"/>
              </a:rPr>
              <a:t>Kavanagh &amp; </a:t>
            </a:r>
            <a:r>
              <a:rPr lang="en-US" altLang="en-US" dirty="0" smtClean="0">
                <a:latin typeface="Arial" panose="020B0604020202020204" pitchFamily="34" charset="0"/>
              </a:rPr>
              <a:t>Dr Hugh </a:t>
            </a:r>
            <a:r>
              <a:rPr lang="en-US" altLang="en-US" dirty="0">
                <a:latin typeface="Arial" panose="020B0604020202020204" pitchFamily="34" charset="0"/>
              </a:rPr>
              <a:t>Manning  </a:t>
            </a: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</a:rPr>
              <a:t/>
            </a: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</a:rPr>
              <a:t>Education and Communications </a:t>
            </a:r>
            <a:r>
              <a:rPr lang="en-US" altLang="en-US" dirty="0" smtClean="0">
                <a:latin typeface="Arial" panose="020B0604020202020204" pitchFamily="34" charset="0"/>
              </a:rPr>
              <a:t>Office, AMBER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1868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C2EA4F5-A90D-409A-A1B8-0F8FCAA5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651" y="315829"/>
            <a:ext cx="5167339" cy="1143000"/>
          </a:xfrm>
        </p:spPr>
        <p:txBody>
          <a:bodyPr>
            <a:normAutofit/>
          </a:bodyPr>
          <a:lstStyle/>
          <a:p>
            <a:r>
              <a:rPr lang="en-IE" dirty="0" smtClean="0"/>
              <a:t>Learning Intensions</a:t>
            </a:r>
            <a:endParaRPr lang="en-IE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FB269D0-4A69-4314-9368-03C556EA6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375" y="1458829"/>
            <a:ext cx="7195749" cy="3253214"/>
          </a:xfrm>
        </p:spPr>
        <p:txBody>
          <a:bodyPr>
            <a:normAutofit lnSpcReduction="10000"/>
          </a:bodyPr>
          <a:lstStyle/>
          <a:p>
            <a:pPr marL="457200" indent="-457200">
              <a:buSzPct val="100000"/>
              <a:buAutoNum type="arabicPeriod"/>
            </a:pPr>
            <a:r>
              <a:rPr lang="en-IE" dirty="0" smtClean="0"/>
              <a:t>Sustainability and Wearables</a:t>
            </a:r>
          </a:p>
          <a:p>
            <a:pPr marL="457200" indent="-457200">
              <a:buSzPct val="100000"/>
              <a:buAutoNum type="arabicPeriod"/>
            </a:pPr>
            <a:r>
              <a:rPr lang="en-IE" dirty="0" smtClean="0"/>
              <a:t>Wearables: past, present &amp; future</a:t>
            </a:r>
          </a:p>
          <a:p>
            <a:pPr marL="457200" indent="-457200">
              <a:buSzPct val="100000"/>
              <a:buAutoNum type="arabicPeriod"/>
            </a:pPr>
            <a:r>
              <a:rPr lang="en-IE" dirty="0" smtClean="0"/>
              <a:t>Ireland </a:t>
            </a:r>
            <a:r>
              <a:rPr lang="en-IE" dirty="0"/>
              <a:t>2050: A more connected </a:t>
            </a:r>
            <a:r>
              <a:rPr lang="en-IE" dirty="0" smtClean="0"/>
              <a:t>world - what </a:t>
            </a:r>
            <a:r>
              <a:rPr lang="en-IE" dirty="0"/>
              <a:t>implications for society? </a:t>
            </a:r>
            <a:endParaRPr lang="en-IE" dirty="0" smtClean="0"/>
          </a:p>
          <a:p>
            <a:pPr marL="457200" indent="-457200">
              <a:buSzPct val="100000"/>
              <a:buAutoNum type="arabicPeriod"/>
            </a:pPr>
            <a:r>
              <a:rPr lang="en-IE" dirty="0" smtClean="0"/>
              <a:t>Sustainability &amp; Wearables: looking for balance</a:t>
            </a:r>
          </a:p>
          <a:p>
            <a:pPr marL="457200" indent="-457200">
              <a:buSzPct val="100000"/>
              <a:buAutoNum type="arabicPeriod"/>
            </a:pPr>
            <a:r>
              <a:rPr lang="en-IE" dirty="0" smtClean="0"/>
              <a:t>Where in the world will our wearables come from? </a:t>
            </a:r>
          </a:p>
          <a:p>
            <a:pPr marL="457200" indent="-457200">
              <a:buSzPct val="100000"/>
              <a:buAutoNum type="arabicPeriod"/>
            </a:pPr>
            <a:r>
              <a:rPr lang="en-IE" dirty="0" smtClean="0"/>
              <a:t>Scientists</a:t>
            </a:r>
            <a:r>
              <a:rPr lang="en-IE" dirty="0"/>
              <a:t> </a:t>
            </a:r>
            <a:r>
              <a:rPr lang="en-IE" dirty="0" smtClean="0"/>
              <a:t>&amp; sustainability</a:t>
            </a:r>
          </a:p>
        </p:txBody>
      </p:sp>
    </p:spTree>
    <p:extLst>
      <p:ext uri="{BB962C8B-B14F-4D97-AF65-F5344CB8AC3E}">
        <p14:creationId xmlns:p14="http://schemas.microsoft.com/office/powerpoint/2010/main" val="7285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C2EA4F5-A90D-409A-A1B8-0F8FCAA5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651" y="315829"/>
            <a:ext cx="5167339" cy="1143000"/>
          </a:xfrm>
        </p:spPr>
        <p:txBody>
          <a:bodyPr>
            <a:normAutofit/>
          </a:bodyPr>
          <a:lstStyle/>
          <a:p>
            <a:r>
              <a:rPr lang="en-IE" dirty="0" smtClean="0"/>
              <a:t>What is sustainability?</a:t>
            </a:r>
            <a:endParaRPr lang="en-IE" dirty="0"/>
          </a:p>
        </p:txBody>
      </p:sp>
      <p:sp>
        <p:nvSpPr>
          <p:cNvPr id="3" name="Rectangle 2"/>
          <p:cNvSpPr/>
          <p:nvPr/>
        </p:nvSpPr>
        <p:spPr>
          <a:xfrm>
            <a:off x="4448287" y="225197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i="1" dirty="0"/>
              <a:t>Sustainability</a:t>
            </a:r>
            <a:r>
              <a:rPr lang="en-IE" dirty="0"/>
              <a:t> focuses on meeting the needs of the </a:t>
            </a:r>
            <a:r>
              <a:rPr lang="en-IE" b="1" dirty="0"/>
              <a:t>present</a:t>
            </a:r>
            <a:r>
              <a:rPr lang="en-IE" dirty="0"/>
              <a:t> without compromising the ability of </a:t>
            </a:r>
            <a:r>
              <a:rPr lang="en-IE" b="1" dirty="0"/>
              <a:t>future generations </a:t>
            </a:r>
            <a:r>
              <a:rPr lang="en-IE" dirty="0"/>
              <a:t>to meet their needs. </a:t>
            </a:r>
            <a:endParaRPr lang="en-IE" dirty="0" smtClean="0"/>
          </a:p>
          <a:p>
            <a:endParaRPr lang="en-IE" dirty="0"/>
          </a:p>
          <a:p>
            <a:r>
              <a:rPr lang="en-IE" dirty="0" smtClean="0"/>
              <a:t>The </a:t>
            </a:r>
            <a:r>
              <a:rPr lang="en-IE" dirty="0"/>
              <a:t>concept of </a:t>
            </a:r>
            <a:r>
              <a:rPr lang="en-IE" i="1" dirty="0"/>
              <a:t>sustainability</a:t>
            </a:r>
            <a:r>
              <a:rPr lang="en-IE" dirty="0"/>
              <a:t> is composed of </a:t>
            </a:r>
            <a:r>
              <a:rPr lang="en-IE" dirty="0" smtClean="0"/>
              <a:t>3 pillars</a:t>
            </a:r>
            <a:r>
              <a:rPr lang="en-IE" dirty="0"/>
              <a:t>: economic, environmental and social - also known informally as profits, planet and people</a:t>
            </a:r>
            <a:r>
              <a:rPr lang="en-IE" dirty="0" smtClean="0"/>
              <a:t>. </a:t>
            </a:r>
          </a:p>
          <a:p>
            <a:endParaRPr lang="en-IE" dirty="0"/>
          </a:p>
          <a:p>
            <a:r>
              <a:rPr lang="en-IE" dirty="0" smtClean="0"/>
              <a:t>But these 3 pillars exist over </a:t>
            </a:r>
            <a:r>
              <a:rPr lang="en-IE" b="1" dirty="0" smtClean="0"/>
              <a:t>time and space: local to global </a:t>
            </a:r>
            <a:endParaRPr lang="en-IE" dirty="0" smtClean="0"/>
          </a:p>
          <a:p>
            <a:endParaRPr lang="en-IE" dirty="0"/>
          </a:p>
          <a:p>
            <a:endParaRPr lang="en-IE" dirty="0"/>
          </a:p>
        </p:txBody>
      </p:sp>
      <p:sp>
        <p:nvSpPr>
          <p:cNvPr id="4" name="Rectangle 3"/>
          <p:cNvSpPr/>
          <p:nvPr/>
        </p:nvSpPr>
        <p:spPr>
          <a:xfrm>
            <a:off x="1947134" y="6116395"/>
            <a:ext cx="5631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err="1" smtClean="0"/>
              <a:t>Brudtland</a:t>
            </a:r>
            <a:r>
              <a:rPr lang="en-IE" dirty="0" smtClean="0"/>
              <a:t> Commission, </a:t>
            </a:r>
            <a:r>
              <a:rPr lang="en-IE" i="1" dirty="0" smtClean="0"/>
              <a:t>Our </a:t>
            </a:r>
            <a:r>
              <a:rPr lang="en-IE" i="1" dirty="0"/>
              <a:t>Common </a:t>
            </a:r>
            <a:r>
              <a:rPr lang="en-IE" i="1" dirty="0" smtClean="0"/>
              <a:t>Future, </a:t>
            </a:r>
            <a:r>
              <a:rPr lang="en-IE" dirty="0"/>
              <a:t>1987</a:t>
            </a:r>
            <a:endParaRPr lang="en-IE" i="1" dirty="0">
              <a:effectLst/>
              <a:hlinkClick r:id="rId3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47" y="1673982"/>
            <a:ext cx="4051659" cy="368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2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C2EA4F5-A90D-409A-A1B8-0F8FCAA5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566" y="307590"/>
            <a:ext cx="5348705" cy="1143000"/>
          </a:xfrm>
        </p:spPr>
        <p:txBody>
          <a:bodyPr/>
          <a:lstStyle/>
          <a:p>
            <a:r>
              <a:rPr lang="en-IE" dirty="0"/>
              <a:t>Wearables: </a:t>
            </a:r>
            <a:r>
              <a:rPr lang="en-IE" dirty="0" smtClean="0"/>
              <a:t/>
            </a:r>
            <a:br>
              <a:rPr lang="en-IE" dirty="0" smtClean="0"/>
            </a:br>
            <a:r>
              <a:rPr lang="en-IE" b="1" dirty="0" smtClean="0"/>
              <a:t>past, present and future</a:t>
            </a:r>
            <a:endParaRPr lang="en-IE" b="1" dirty="0"/>
          </a:p>
        </p:txBody>
      </p:sp>
      <p:sp>
        <p:nvSpPr>
          <p:cNvPr id="7" name="Content Placeholder 10">
            <a:extLst>
              <a:ext uri="{FF2B5EF4-FFF2-40B4-BE49-F238E27FC236}">
                <a16:creationId xmlns:a16="http://schemas.microsoft.com/office/drawing/2014/main" id="{2FB269D0-4A69-4314-9368-03C556EA6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41392"/>
            <a:ext cx="8123816" cy="4230598"/>
          </a:xfrm>
        </p:spPr>
        <p:txBody>
          <a:bodyPr>
            <a:normAutofit/>
          </a:bodyPr>
          <a:lstStyle/>
          <a:p>
            <a:r>
              <a:rPr lang="en-IE" b="1" dirty="0" smtClean="0"/>
              <a:t>Purpose: To examine societies relationship with ‘wearables’ through time. </a:t>
            </a:r>
          </a:p>
          <a:p>
            <a:endParaRPr lang="en-IE" dirty="0"/>
          </a:p>
          <a:p>
            <a:r>
              <a:rPr lang="en-IE" dirty="0" smtClean="0"/>
              <a:t>Teams – you will be given a set of </a:t>
            </a:r>
            <a:r>
              <a:rPr lang="en-IE" u="sng" dirty="0" smtClean="0">
                <a:solidFill>
                  <a:schemeClr val="accent3">
                    <a:lumMod val="50000"/>
                  </a:schemeClr>
                </a:solidFill>
              </a:rPr>
              <a:t>15 cards</a:t>
            </a:r>
          </a:p>
          <a:p>
            <a:pPr lvl="1"/>
            <a:r>
              <a:rPr lang="en-IE" dirty="0" smtClean="0">
                <a:solidFill>
                  <a:schemeClr val="tx1"/>
                </a:solidFill>
              </a:rPr>
              <a:t>Look at each image and </a:t>
            </a:r>
            <a:r>
              <a:rPr lang="en-IE" u="sng" dirty="0" smtClean="0">
                <a:solidFill>
                  <a:schemeClr val="tx1"/>
                </a:solidFill>
              </a:rPr>
              <a:t>read the associated text</a:t>
            </a:r>
          </a:p>
          <a:p>
            <a:pPr lvl="1"/>
            <a:r>
              <a:rPr lang="en-IE" b="1" dirty="0" smtClean="0">
                <a:solidFill>
                  <a:schemeClr val="tx1"/>
                </a:solidFill>
              </a:rPr>
              <a:t>Create a timeline with your cards. </a:t>
            </a:r>
          </a:p>
          <a:p>
            <a:pPr lvl="1"/>
            <a:r>
              <a:rPr lang="en-IE" b="1" dirty="0" smtClean="0">
                <a:solidFill>
                  <a:schemeClr val="tx1"/>
                </a:solidFill>
              </a:rPr>
              <a:t>Each group will </a:t>
            </a:r>
            <a:r>
              <a:rPr lang="en-IE" b="1" dirty="0">
                <a:solidFill>
                  <a:schemeClr val="tx1"/>
                </a:solidFill>
              </a:rPr>
              <a:t>f</a:t>
            </a:r>
            <a:r>
              <a:rPr lang="en-IE" b="1" dirty="0" smtClean="0">
                <a:solidFill>
                  <a:schemeClr val="tx1"/>
                </a:solidFill>
              </a:rPr>
              <a:t>eedback with a suggested end date (how far into the future?) for your timeline. </a:t>
            </a:r>
          </a:p>
          <a:p>
            <a:pPr lvl="1"/>
            <a:r>
              <a:rPr lang="en-IE" dirty="0" smtClean="0">
                <a:solidFill>
                  <a:schemeClr val="accent2">
                    <a:lumMod val="75000"/>
                  </a:schemeClr>
                </a:solidFill>
              </a:rPr>
              <a:t>Under the clock: </a:t>
            </a:r>
            <a:r>
              <a:rPr lang="en-IE" b="1" dirty="0">
                <a:solidFill>
                  <a:schemeClr val="accent2">
                    <a:lumMod val="75000"/>
                  </a:schemeClr>
                </a:solidFill>
              </a:rPr>
              <a:t>5</a:t>
            </a:r>
            <a:r>
              <a:rPr lang="en-IE" b="1" dirty="0" smtClean="0">
                <a:solidFill>
                  <a:schemeClr val="accent2">
                    <a:lumMod val="75000"/>
                  </a:schemeClr>
                </a:solidFill>
              </a:rPr>
              <a:t> minutes</a:t>
            </a:r>
          </a:p>
          <a:p>
            <a:pPr lvl="1"/>
            <a:r>
              <a:rPr lang="en-IE" dirty="0" smtClean="0">
                <a:solidFill>
                  <a:schemeClr val="tx1"/>
                </a:solidFill>
              </a:rPr>
              <a:t>Follow up: Whole </a:t>
            </a:r>
            <a:r>
              <a:rPr lang="en-IE" dirty="0">
                <a:solidFill>
                  <a:schemeClr val="tx1"/>
                </a:solidFill>
              </a:rPr>
              <a:t>g</a:t>
            </a:r>
            <a:r>
              <a:rPr lang="en-IE" dirty="0" smtClean="0">
                <a:solidFill>
                  <a:schemeClr val="tx1"/>
                </a:solidFill>
              </a:rPr>
              <a:t>roup discussion</a:t>
            </a:r>
          </a:p>
          <a:p>
            <a:pPr lvl="1"/>
            <a:endParaRPr lang="en-IE" dirty="0" smtClean="0"/>
          </a:p>
        </p:txBody>
      </p:sp>
    </p:spTree>
    <p:extLst>
      <p:ext uri="{BB962C8B-B14F-4D97-AF65-F5344CB8AC3E}">
        <p14:creationId xmlns:p14="http://schemas.microsoft.com/office/powerpoint/2010/main" val="12129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C2EA4F5-A90D-409A-A1B8-0F8FCAA5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566" y="307590"/>
            <a:ext cx="5348705" cy="1143000"/>
          </a:xfrm>
        </p:spPr>
        <p:txBody>
          <a:bodyPr/>
          <a:lstStyle/>
          <a:p>
            <a:r>
              <a:rPr lang="en-IE" dirty="0"/>
              <a:t>Wearables: </a:t>
            </a:r>
            <a:r>
              <a:rPr lang="en-IE" dirty="0" smtClean="0"/>
              <a:t/>
            </a:r>
            <a:br>
              <a:rPr lang="en-IE" dirty="0" smtClean="0"/>
            </a:br>
            <a:r>
              <a:rPr lang="en-IE" i="1" u="sng" dirty="0" smtClean="0"/>
              <a:t>past,</a:t>
            </a:r>
            <a:r>
              <a:rPr lang="en-IE" i="1" dirty="0" smtClean="0"/>
              <a:t> </a:t>
            </a:r>
            <a:r>
              <a:rPr lang="en-IE" i="1" u="sng" dirty="0" smtClean="0"/>
              <a:t>present</a:t>
            </a:r>
            <a:r>
              <a:rPr lang="en-IE" dirty="0" smtClean="0"/>
              <a:t> and future</a:t>
            </a:r>
            <a:endParaRPr lang="en-IE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504" y="2281746"/>
            <a:ext cx="1851496" cy="10414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627" y="3162352"/>
            <a:ext cx="1855767" cy="10438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143" y="2281143"/>
            <a:ext cx="1851495" cy="104146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110" y="2280090"/>
            <a:ext cx="1867802" cy="105063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5" y="2295255"/>
            <a:ext cx="1753132" cy="98613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320" y="2286530"/>
            <a:ext cx="1804509" cy="101503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2" y="3178250"/>
            <a:ext cx="1770127" cy="99569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207" y="3175743"/>
            <a:ext cx="1809154" cy="1017650"/>
          </a:xfrm>
          <a:prstGeom prst="rect">
            <a:avLst/>
          </a:prstGeom>
        </p:spPr>
      </p:pic>
      <p:sp>
        <p:nvSpPr>
          <p:cNvPr id="20" name="Title 9">
            <a:extLst>
              <a:ext uri="{FF2B5EF4-FFF2-40B4-BE49-F238E27FC236}">
                <a16:creationId xmlns:a16="http://schemas.microsoft.com/office/drawing/2014/main" id="{7C2EA4F5-A90D-409A-A1B8-0F8FCAA5201F}"/>
              </a:ext>
            </a:extLst>
          </p:cNvPr>
          <p:cNvSpPr txBox="1">
            <a:spLocks/>
          </p:cNvSpPr>
          <p:nvPr/>
        </p:nvSpPr>
        <p:spPr>
          <a:xfrm>
            <a:off x="883494" y="1375498"/>
            <a:ext cx="8940679" cy="965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IE" sz="2000" dirty="0" smtClean="0"/>
              <a:t>All of these wearable technologies are either prototypes or art projects</a:t>
            </a:r>
            <a:endParaRPr lang="en-IE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498A202-BE0B-443C-9854-6C088885A6F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2857" t="15993" r="21932" b="21592"/>
          <a:stretch/>
        </p:blipFill>
        <p:spPr>
          <a:xfrm>
            <a:off x="121838" y="5259496"/>
            <a:ext cx="1417834" cy="16027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CBF0522-B7DA-49AB-BBCC-91EF42B08A2E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222" r="1" b="1"/>
          <a:stretch/>
        </p:blipFill>
        <p:spPr>
          <a:xfrm>
            <a:off x="1539673" y="5405844"/>
            <a:ext cx="2081249" cy="11707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595D2D8-68B7-4791-B809-FBC8376ABB0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1439"/>
          <a:stretch/>
        </p:blipFill>
        <p:spPr>
          <a:xfrm>
            <a:off x="3620923" y="5395007"/>
            <a:ext cx="1849826" cy="118153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4539E00-3E18-4C63-A98F-9F42FD07288D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2376" t="2" r="19178" b="358"/>
          <a:stretch/>
        </p:blipFill>
        <p:spPr>
          <a:xfrm>
            <a:off x="5466453" y="5405844"/>
            <a:ext cx="1219200" cy="117275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E6D0AE4-525B-46A9-A9E4-9F00CE76C1A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85653" y="5164143"/>
            <a:ext cx="1614423" cy="156948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049" y="3160824"/>
            <a:ext cx="1853140" cy="104239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417" y="3172082"/>
            <a:ext cx="1833127" cy="1031134"/>
          </a:xfrm>
          <a:prstGeom prst="rect">
            <a:avLst/>
          </a:prstGeom>
        </p:spPr>
      </p:pic>
      <p:sp>
        <p:nvSpPr>
          <p:cNvPr id="29" name="Title 9">
            <a:extLst>
              <a:ext uri="{FF2B5EF4-FFF2-40B4-BE49-F238E27FC236}">
                <a16:creationId xmlns:a16="http://schemas.microsoft.com/office/drawing/2014/main" id="{7C2EA4F5-A90D-409A-A1B8-0F8FCAA5201F}"/>
              </a:ext>
            </a:extLst>
          </p:cNvPr>
          <p:cNvSpPr txBox="1">
            <a:spLocks/>
          </p:cNvSpPr>
          <p:nvPr/>
        </p:nvSpPr>
        <p:spPr>
          <a:xfrm>
            <a:off x="37995" y="4283537"/>
            <a:ext cx="9095399" cy="987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IE" sz="2000" dirty="0" smtClean="0">
                <a:solidFill>
                  <a:srgbClr val="0070C0"/>
                </a:solidFill>
              </a:rPr>
              <a:t>What can wearable devices from the past tell us about how society engages </a:t>
            </a:r>
          </a:p>
          <a:p>
            <a:pPr algn="ctr"/>
            <a:r>
              <a:rPr lang="en-IE" sz="2000" dirty="0" smtClean="0">
                <a:solidFill>
                  <a:srgbClr val="0070C0"/>
                </a:solidFill>
              </a:rPr>
              <a:t>with technology?</a:t>
            </a:r>
            <a:endParaRPr lang="en-IE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36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C2EA4F5-A90D-409A-A1B8-0F8FCAA5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566" y="307590"/>
            <a:ext cx="5348705" cy="1143000"/>
          </a:xfrm>
        </p:spPr>
        <p:txBody>
          <a:bodyPr/>
          <a:lstStyle/>
          <a:p>
            <a:r>
              <a:rPr lang="en-IE" dirty="0"/>
              <a:t>Wearables: </a:t>
            </a:r>
            <a:r>
              <a:rPr lang="en-IE" dirty="0" smtClean="0"/>
              <a:t/>
            </a:r>
            <a:br>
              <a:rPr lang="en-IE" dirty="0" smtClean="0"/>
            </a:br>
            <a:r>
              <a:rPr lang="en-IE" i="1" u="sng" dirty="0" smtClean="0"/>
              <a:t>past,</a:t>
            </a:r>
            <a:r>
              <a:rPr lang="en-IE" i="1" dirty="0" smtClean="0"/>
              <a:t> </a:t>
            </a:r>
            <a:r>
              <a:rPr lang="en-IE" dirty="0" smtClean="0"/>
              <a:t>present and future</a:t>
            </a:r>
            <a:endParaRPr lang="en-IE" dirty="0"/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2FB269D0-4A69-4314-9368-03C556EA6F48}"/>
              </a:ext>
            </a:extLst>
          </p:cNvPr>
          <p:cNvSpPr txBox="1">
            <a:spLocks/>
          </p:cNvSpPr>
          <p:nvPr/>
        </p:nvSpPr>
        <p:spPr>
          <a:xfrm>
            <a:off x="477354" y="4625016"/>
            <a:ext cx="8010491" cy="195438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800080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57269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566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754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IE" dirty="0" smtClean="0">
                <a:solidFill>
                  <a:schemeClr val="accent2">
                    <a:lumMod val="75000"/>
                  </a:schemeClr>
                </a:solidFill>
              </a:rPr>
              <a:t>Technology can transition from elite </a:t>
            </a:r>
            <a:r>
              <a:rPr lang="en-IE" dirty="0">
                <a:solidFill>
                  <a:schemeClr val="accent2">
                    <a:lumMod val="75000"/>
                  </a:schemeClr>
                </a:solidFill>
              </a:rPr>
              <a:t>to </a:t>
            </a:r>
            <a:r>
              <a:rPr lang="en-IE" dirty="0" smtClean="0">
                <a:solidFill>
                  <a:schemeClr val="accent2">
                    <a:lumMod val="75000"/>
                  </a:schemeClr>
                </a:solidFill>
              </a:rPr>
              <a:t>mainstream overtime</a:t>
            </a:r>
          </a:p>
          <a:p>
            <a:pPr lvl="1"/>
            <a:r>
              <a:rPr lang="en-IE" dirty="0" smtClean="0">
                <a:solidFill>
                  <a:schemeClr val="accent2">
                    <a:lumMod val="75000"/>
                  </a:schemeClr>
                </a:solidFill>
              </a:rPr>
              <a:t>Some wearables change in form over time e.g. watch</a:t>
            </a:r>
          </a:p>
          <a:p>
            <a:pPr lvl="1"/>
            <a:r>
              <a:rPr lang="en-IE" dirty="0" smtClean="0">
                <a:solidFill>
                  <a:schemeClr val="accent2">
                    <a:lumMod val="75000"/>
                  </a:schemeClr>
                </a:solidFill>
              </a:rPr>
              <a:t>Some are integrated once new technology becomes available (e.g. Walkman and TV watch)</a:t>
            </a:r>
          </a:p>
          <a:p>
            <a:pPr lvl="1"/>
            <a:r>
              <a:rPr lang="en-IE" dirty="0" smtClean="0">
                <a:solidFill>
                  <a:schemeClr val="accent2">
                    <a:lumMod val="75000"/>
                  </a:schemeClr>
                </a:solidFill>
              </a:rPr>
              <a:t>Wearables… to </a:t>
            </a:r>
            <a:r>
              <a:rPr lang="en-IE" b="1" u="sng" dirty="0" smtClean="0">
                <a:solidFill>
                  <a:schemeClr val="accent2">
                    <a:lumMod val="75000"/>
                  </a:schemeClr>
                </a:solidFill>
              </a:rPr>
              <a:t>wearable</a:t>
            </a:r>
            <a:r>
              <a:rPr lang="en-IE" u="sng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IE" b="1" u="sng" dirty="0" smtClean="0">
                <a:solidFill>
                  <a:schemeClr val="accent2">
                    <a:lumMod val="75000"/>
                  </a:schemeClr>
                </a:solidFill>
              </a:rPr>
              <a:t>technology</a:t>
            </a:r>
          </a:p>
          <a:p>
            <a:pPr lvl="2"/>
            <a:r>
              <a:rPr lang="en-IE" sz="1800" b="1" dirty="0" smtClean="0"/>
              <a:t>1960’s: </a:t>
            </a:r>
            <a:r>
              <a:rPr lang="en-IE" sz="1800" b="1" dirty="0"/>
              <a:t>introduction of electronics into </a:t>
            </a:r>
            <a:r>
              <a:rPr lang="en-IE" sz="1800" b="1" dirty="0" smtClean="0"/>
              <a:t>wearables</a:t>
            </a:r>
            <a:endParaRPr lang="en-IE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endParaRPr lang="en-IE" dirty="0">
              <a:solidFill>
                <a:schemeClr val="accent2">
                  <a:lumMod val="75000"/>
                </a:schemeClr>
              </a:solidFill>
            </a:endParaRPr>
          </a:p>
          <a:p>
            <a:pPr marL="457188" lvl="1" indent="0">
              <a:buFont typeface="Wingdings" charset="2"/>
              <a:buNone/>
            </a:pPr>
            <a:endParaRPr lang="en-IE" dirty="0" smtClean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98A202-BE0B-443C-9854-6C088885A6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57" t="15993" r="21932" b="21592"/>
          <a:stretch/>
        </p:blipFill>
        <p:spPr>
          <a:xfrm>
            <a:off x="88788" y="1965452"/>
            <a:ext cx="1579236" cy="17852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BF0522-B7DA-49AB-BBCC-91EF42B08A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22" r="1" b="1"/>
          <a:stretch/>
        </p:blipFill>
        <p:spPr>
          <a:xfrm>
            <a:off x="1506623" y="2953803"/>
            <a:ext cx="2043013" cy="11491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95D2D8-68B7-4791-B809-FBC8376ABB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439"/>
          <a:stretch/>
        </p:blipFill>
        <p:spPr>
          <a:xfrm>
            <a:off x="3107565" y="1814858"/>
            <a:ext cx="1954137" cy="12481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539E00-3E18-4C63-A98F-9F42FD0728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376" t="2" r="19178" b="358"/>
          <a:stretch/>
        </p:blipFill>
        <p:spPr>
          <a:xfrm>
            <a:off x="4967471" y="2707525"/>
            <a:ext cx="1706767" cy="16417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E6D0AE4-525B-46A9-A9E4-9F00CE76C1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1243" y="1454590"/>
            <a:ext cx="2260043" cy="219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8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5456" y="141748"/>
            <a:ext cx="42853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IE" sz="2400" b="1" dirty="0" smtClean="0"/>
              <a:t>Ireland 2050: A more connected world </a:t>
            </a:r>
            <a:r>
              <a:rPr lang="en-IE" sz="2400" b="1" dirty="0" smtClean="0">
                <a:solidFill>
                  <a:schemeClr val="accent3">
                    <a:lumMod val="75000"/>
                  </a:schemeClr>
                </a:solidFill>
              </a:rPr>
              <a:t>What implications for society and education? </a:t>
            </a:r>
            <a:endParaRPr lang="en-IE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797" y="3338654"/>
            <a:ext cx="2167202" cy="12190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653" y="3335843"/>
            <a:ext cx="2172199" cy="12218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610" y="2128538"/>
            <a:ext cx="2167201" cy="12190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59" y="4557705"/>
            <a:ext cx="2172199" cy="12218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653" y="2170062"/>
            <a:ext cx="2077496" cy="11685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37" y="4567524"/>
            <a:ext cx="2149746" cy="12092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762" y="-12468"/>
            <a:ext cx="1924912" cy="10827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674" y="0"/>
            <a:ext cx="1981325" cy="11144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762" y="1070295"/>
            <a:ext cx="1943573" cy="10932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370" y="1058243"/>
            <a:ext cx="1986424" cy="111736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894583" y="2743684"/>
            <a:ext cx="41874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IE" sz="2000" b="1" dirty="0" smtClean="0"/>
              <a:t>Significant </a:t>
            </a:r>
            <a:r>
              <a:rPr lang="en-IE" sz="2000" b="1" u="sng" dirty="0" smtClean="0"/>
              <a:t>economic</a:t>
            </a:r>
            <a:r>
              <a:rPr lang="en-IE" sz="2000" b="1" dirty="0" smtClean="0"/>
              <a:t> growth forecast:</a:t>
            </a:r>
          </a:p>
          <a:p>
            <a:pPr>
              <a:lnSpc>
                <a:spcPct val="100000"/>
              </a:lnSpc>
            </a:pPr>
            <a:r>
              <a:rPr lang="en-IE" sz="2000" dirty="0" smtClean="0"/>
              <a:t>The </a:t>
            </a:r>
            <a:r>
              <a:rPr lang="en-IE" sz="2000" dirty="0"/>
              <a:t>global wearable device market is </a:t>
            </a:r>
            <a:r>
              <a:rPr lang="en-IE" sz="2000" dirty="0" smtClean="0"/>
              <a:t>to </a:t>
            </a:r>
            <a:r>
              <a:rPr lang="en-IE" sz="2000" dirty="0"/>
              <a:t>grow </a:t>
            </a:r>
            <a:r>
              <a:rPr lang="en-IE" sz="2000" dirty="0" smtClean="0"/>
              <a:t>from $24.8 </a:t>
            </a:r>
            <a:r>
              <a:rPr lang="en-IE" sz="2000" dirty="0"/>
              <a:t>billion in 2017 to more than </a:t>
            </a:r>
            <a:r>
              <a:rPr lang="en-IE" sz="2000" b="1" dirty="0" smtClean="0">
                <a:solidFill>
                  <a:schemeClr val="accent3">
                    <a:lumMod val="75000"/>
                  </a:schemeClr>
                </a:solidFill>
              </a:rPr>
              <a:t>$67 </a:t>
            </a:r>
            <a:r>
              <a:rPr lang="en-IE" sz="2000" b="1" dirty="0">
                <a:solidFill>
                  <a:schemeClr val="accent3">
                    <a:lumMod val="75000"/>
                  </a:schemeClr>
                </a:solidFill>
              </a:rPr>
              <a:t>billion </a:t>
            </a:r>
            <a:r>
              <a:rPr lang="en-IE" sz="2000" b="1" dirty="0" smtClean="0">
                <a:solidFill>
                  <a:schemeClr val="accent3">
                    <a:lumMod val="75000"/>
                  </a:schemeClr>
                </a:solidFill>
              </a:rPr>
              <a:t>by 2024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91896" y="1462589"/>
            <a:ext cx="41324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 smtClean="0">
                <a:solidFill>
                  <a:schemeClr val="accent3">
                    <a:lumMod val="75000"/>
                  </a:schemeClr>
                </a:solidFill>
              </a:rPr>
              <a:t>By 2020 </a:t>
            </a:r>
            <a:r>
              <a:rPr lang="en-IE" sz="2000" dirty="0" smtClean="0"/>
              <a:t>the Internet </a:t>
            </a:r>
            <a:r>
              <a:rPr lang="en-IE" sz="2000" dirty="0"/>
              <a:t>of Things (</a:t>
            </a:r>
            <a:r>
              <a:rPr lang="en-IE" sz="2000" dirty="0" err="1"/>
              <a:t>IoT</a:t>
            </a:r>
            <a:r>
              <a:rPr lang="en-IE" sz="2000" dirty="0"/>
              <a:t>) is envisioned to have over </a:t>
            </a:r>
            <a:r>
              <a:rPr lang="en-IE" sz="2000" dirty="0">
                <a:solidFill>
                  <a:schemeClr val="accent3">
                    <a:lumMod val="75000"/>
                  </a:schemeClr>
                </a:solidFill>
              </a:rPr>
              <a:t>20 billion connected </a:t>
            </a:r>
            <a:r>
              <a:rPr lang="en-IE" sz="2000" dirty="0" smtClean="0">
                <a:solidFill>
                  <a:schemeClr val="accent3">
                    <a:lumMod val="75000"/>
                  </a:schemeClr>
                </a:solidFill>
              </a:rPr>
              <a:t>objects</a:t>
            </a:r>
            <a:endParaRPr lang="en-IE" sz="2000" dirty="0"/>
          </a:p>
        </p:txBody>
      </p:sp>
      <p:sp>
        <p:nvSpPr>
          <p:cNvPr id="17" name="Rectangle 16"/>
          <p:cNvSpPr/>
          <p:nvPr/>
        </p:nvSpPr>
        <p:spPr>
          <a:xfrm>
            <a:off x="150490" y="4349597"/>
            <a:ext cx="470263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IE" sz="2000" b="1" dirty="0" smtClean="0"/>
              <a:t>What do you think about the growth in wearable technology? </a:t>
            </a:r>
          </a:p>
          <a:p>
            <a:pPr>
              <a:lnSpc>
                <a:spcPct val="100000"/>
              </a:lnSpc>
            </a:pPr>
            <a:endParaRPr lang="en-IE" sz="2000" b="1" dirty="0"/>
          </a:p>
          <a:p>
            <a:pPr>
              <a:lnSpc>
                <a:spcPct val="100000"/>
              </a:lnSpc>
            </a:pPr>
            <a:r>
              <a:rPr lang="en-IE" sz="2000" b="1" dirty="0" smtClean="0"/>
              <a:t>What positive and negative implications for society?</a:t>
            </a:r>
          </a:p>
          <a:p>
            <a:pPr>
              <a:lnSpc>
                <a:spcPct val="100000"/>
              </a:lnSpc>
            </a:pPr>
            <a:endParaRPr lang="en-IE" sz="2000" b="1" dirty="0" smtClean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53124" y="5348852"/>
            <a:ext cx="1996112" cy="147176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49236" y="5745991"/>
            <a:ext cx="2314575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8846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44" y="1614676"/>
            <a:ext cx="3892064" cy="3538240"/>
          </a:xfrm>
          <a:prstGeom prst="rect">
            <a:avLst/>
          </a:prstGeom>
        </p:spPr>
      </p:pic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2FB269D0-4A69-4314-9368-03C556EA6F48}"/>
              </a:ext>
            </a:extLst>
          </p:cNvPr>
          <p:cNvSpPr txBox="1">
            <a:spLocks/>
          </p:cNvSpPr>
          <p:nvPr/>
        </p:nvSpPr>
        <p:spPr>
          <a:xfrm>
            <a:off x="1099287" y="351049"/>
            <a:ext cx="5808289" cy="1033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800080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57269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566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754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ct val="100000"/>
              <a:buNone/>
            </a:pPr>
            <a:r>
              <a:rPr lang="en-IE" sz="2800" dirty="0"/>
              <a:t>Sustainability &amp; Wearables: </a:t>
            </a:r>
            <a:endParaRPr lang="en-IE" sz="2800" dirty="0" smtClean="0"/>
          </a:p>
          <a:p>
            <a:pPr marL="0" indent="0">
              <a:buSzPct val="100000"/>
              <a:buNone/>
            </a:pPr>
            <a:r>
              <a:rPr lang="en-IE" sz="2800" dirty="0" smtClean="0"/>
              <a:t>looking </a:t>
            </a:r>
            <a:r>
              <a:rPr lang="en-IE" sz="2800" dirty="0"/>
              <a:t>for balance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4266501" y="1814997"/>
            <a:ext cx="46386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>
                <a:solidFill>
                  <a:schemeClr val="accent3">
                    <a:lumMod val="75000"/>
                  </a:schemeClr>
                </a:solidFill>
              </a:rPr>
              <a:t>What implications for </a:t>
            </a:r>
            <a:r>
              <a:rPr lang="en-IE" b="1" dirty="0" smtClean="0">
                <a:solidFill>
                  <a:schemeClr val="accent3">
                    <a:lumMod val="75000"/>
                  </a:schemeClr>
                </a:solidFill>
              </a:rPr>
              <a:t>Economy? </a:t>
            </a:r>
            <a:endParaRPr lang="en-IE" b="1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IE" b="1" dirty="0"/>
              <a:t>F</a:t>
            </a:r>
            <a:r>
              <a:rPr lang="en-IE" b="1" dirty="0" smtClean="0"/>
              <a:t>orecast growth from </a:t>
            </a:r>
            <a:r>
              <a:rPr lang="en-IE" b="1" dirty="0"/>
              <a:t>$24.8 billion in 2017 to more than </a:t>
            </a:r>
            <a:r>
              <a:rPr lang="en-IE" b="1" dirty="0" smtClean="0">
                <a:solidFill>
                  <a:schemeClr val="accent3">
                    <a:lumMod val="75000"/>
                  </a:schemeClr>
                </a:solidFill>
              </a:rPr>
              <a:t>$67 </a:t>
            </a:r>
            <a:r>
              <a:rPr lang="en-IE" b="1" dirty="0">
                <a:solidFill>
                  <a:schemeClr val="accent3">
                    <a:lumMod val="75000"/>
                  </a:schemeClr>
                </a:solidFill>
              </a:rPr>
              <a:t>billion in </a:t>
            </a:r>
            <a:r>
              <a:rPr lang="en-IE" b="1" dirty="0" smtClean="0">
                <a:solidFill>
                  <a:schemeClr val="accent3">
                    <a:lumMod val="75000"/>
                  </a:schemeClr>
                </a:solidFill>
              </a:rPr>
              <a:t>2024 </a:t>
            </a:r>
            <a:endParaRPr lang="en-IE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66501" y="3015326"/>
            <a:ext cx="45730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IE" sz="2000" b="1" dirty="0" smtClean="0">
                <a:solidFill>
                  <a:schemeClr val="accent3">
                    <a:lumMod val="75000"/>
                  </a:schemeClr>
                </a:solidFill>
              </a:rPr>
              <a:t>What implications for Society? </a:t>
            </a:r>
          </a:p>
          <a:p>
            <a:r>
              <a:rPr lang="en-IE" b="1" dirty="0" smtClean="0"/>
              <a:t>Complex impacts on present </a:t>
            </a:r>
            <a:r>
              <a:rPr lang="en-IE" b="1" dirty="0"/>
              <a:t>&amp; </a:t>
            </a:r>
            <a:r>
              <a:rPr lang="en-IE" b="1" dirty="0" smtClean="0"/>
              <a:t>future generations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00905" y="4107204"/>
            <a:ext cx="47042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IE" sz="2000" b="1" dirty="0" smtClean="0">
                <a:solidFill>
                  <a:schemeClr val="accent3">
                    <a:lumMod val="75000"/>
                  </a:schemeClr>
                </a:solidFill>
              </a:rPr>
              <a:t>What implications for Environment? 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2FB269D0-4A69-4314-9368-03C556EA6F48}"/>
              </a:ext>
            </a:extLst>
          </p:cNvPr>
          <p:cNvSpPr txBox="1">
            <a:spLocks/>
          </p:cNvSpPr>
          <p:nvPr/>
        </p:nvSpPr>
        <p:spPr>
          <a:xfrm>
            <a:off x="1521476" y="5628893"/>
            <a:ext cx="6662452" cy="777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800080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57269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566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754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88" lvl="1" indent="0">
              <a:buNone/>
            </a:pPr>
            <a:r>
              <a:rPr lang="en-IE" dirty="0" smtClean="0">
                <a:solidFill>
                  <a:schemeClr val="accent2">
                    <a:lumMod val="75000"/>
                  </a:schemeClr>
                </a:solidFill>
              </a:rPr>
              <a:t>Sustainability: often represented as equal spheres of economy, society &amp; environment. Reality?  </a:t>
            </a:r>
            <a:endParaRPr lang="en-IE" dirty="0" smtClean="0"/>
          </a:p>
        </p:txBody>
      </p:sp>
      <p:sp>
        <p:nvSpPr>
          <p:cNvPr id="9" name="Rectangle 8"/>
          <p:cNvSpPr/>
          <p:nvPr/>
        </p:nvSpPr>
        <p:spPr>
          <a:xfrm>
            <a:off x="4200905" y="4593607"/>
            <a:ext cx="47042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IE" sz="2000" b="1" dirty="0" smtClean="0">
                <a:solidFill>
                  <a:srgbClr val="FF0000"/>
                </a:solidFill>
              </a:rPr>
              <a:t>What implications for people and places on other part of the globe?</a:t>
            </a:r>
          </a:p>
        </p:txBody>
      </p:sp>
    </p:spTree>
    <p:extLst>
      <p:ext uri="{BB962C8B-B14F-4D97-AF65-F5344CB8AC3E}">
        <p14:creationId xmlns:p14="http://schemas.microsoft.com/office/powerpoint/2010/main" val="77728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1" grpId="0"/>
      <p:bldP spid="1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99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0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Smiley Face 1"/>
          <p:cNvSpPr/>
          <p:nvPr/>
        </p:nvSpPr>
        <p:spPr>
          <a:xfrm>
            <a:off x="6013622" y="3058611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Smiley Face 3"/>
          <p:cNvSpPr/>
          <p:nvPr/>
        </p:nvSpPr>
        <p:spPr>
          <a:xfrm>
            <a:off x="6462585" y="3058612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Smiley Face 4"/>
          <p:cNvSpPr/>
          <p:nvPr/>
        </p:nvSpPr>
        <p:spPr>
          <a:xfrm>
            <a:off x="7393460" y="1620795"/>
            <a:ext cx="263610" cy="337751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Smiley Face 5"/>
          <p:cNvSpPr/>
          <p:nvPr/>
        </p:nvSpPr>
        <p:spPr>
          <a:xfrm>
            <a:off x="6013622" y="2123302"/>
            <a:ext cx="263610" cy="337751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Smiley Face 6"/>
          <p:cNvSpPr/>
          <p:nvPr/>
        </p:nvSpPr>
        <p:spPr>
          <a:xfrm>
            <a:off x="6462585" y="2123303"/>
            <a:ext cx="263610" cy="337751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Smiley Face 7"/>
          <p:cNvSpPr/>
          <p:nvPr/>
        </p:nvSpPr>
        <p:spPr>
          <a:xfrm>
            <a:off x="609600" y="2596979"/>
            <a:ext cx="263610" cy="337751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Smiley Face 8"/>
          <p:cNvSpPr/>
          <p:nvPr/>
        </p:nvSpPr>
        <p:spPr>
          <a:xfrm>
            <a:off x="1507525" y="3017108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Smiley Face 9"/>
          <p:cNvSpPr/>
          <p:nvPr/>
        </p:nvSpPr>
        <p:spPr>
          <a:xfrm>
            <a:off x="1507525" y="4677032"/>
            <a:ext cx="263610" cy="337751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Smiley Face 10"/>
          <p:cNvSpPr/>
          <p:nvPr/>
        </p:nvSpPr>
        <p:spPr>
          <a:xfrm>
            <a:off x="5062152" y="4691447"/>
            <a:ext cx="263610" cy="337751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Smiley Face 11"/>
          <p:cNvSpPr/>
          <p:nvPr/>
        </p:nvSpPr>
        <p:spPr>
          <a:xfrm>
            <a:off x="4184822" y="4691447"/>
            <a:ext cx="263610" cy="337751"/>
          </a:xfrm>
          <a:prstGeom prst="smileyFace">
            <a:avLst>
              <a:gd name="adj" fmla="val 465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Smiley Face 12"/>
          <p:cNvSpPr/>
          <p:nvPr/>
        </p:nvSpPr>
        <p:spPr>
          <a:xfrm>
            <a:off x="2384855" y="4691447"/>
            <a:ext cx="263610" cy="337751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Smiley Face 13"/>
          <p:cNvSpPr/>
          <p:nvPr/>
        </p:nvSpPr>
        <p:spPr>
          <a:xfrm>
            <a:off x="5544066" y="4677031"/>
            <a:ext cx="263610" cy="337751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Smiley Face 14"/>
          <p:cNvSpPr/>
          <p:nvPr/>
        </p:nvSpPr>
        <p:spPr>
          <a:xfrm>
            <a:off x="4646141" y="4705861"/>
            <a:ext cx="263610" cy="337751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Smiley Face 15"/>
          <p:cNvSpPr/>
          <p:nvPr/>
        </p:nvSpPr>
        <p:spPr>
          <a:xfrm>
            <a:off x="170939" y="4955005"/>
            <a:ext cx="263610" cy="337751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TextBox 16"/>
          <p:cNvSpPr txBox="1"/>
          <p:nvPr/>
        </p:nvSpPr>
        <p:spPr>
          <a:xfrm>
            <a:off x="426310" y="4965305"/>
            <a:ext cx="83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Screen</a:t>
            </a:r>
          </a:p>
        </p:txBody>
      </p:sp>
    </p:spTree>
    <p:extLst>
      <p:ext uri="{BB962C8B-B14F-4D97-AF65-F5344CB8AC3E}">
        <p14:creationId xmlns:p14="http://schemas.microsoft.com/office/powerpoint/2010/main" val="424285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6" name="Smiley Face 25"/>
          <p:cNvSpPr/>
          <p:nvPr/>
        </p:nvSpPr>
        <p:spPr>
          <a:xfrm>
            <a:off x="137988" y="4950770"/>
            <a:ext cx="263610" cy="337751"/>
          </a:xfrm>
          <a:prstGeom prst="smileyFac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Smiley Face 26"/>
          <p:cNvSpPr/>
          <p:nvPr/>
        </p:nvSpPr>
        <p:spPr>
          <a:xfrm>
            <a:off x="5131155" y="2589421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8" name="Smiley Face 27"/>
          <p:cNvSpPr/>
          <p:nvPr/>
        </p:nvSpPr>
        <p:spPr>
          <a:xfrm>
            <a:off x="5128054" y="3091248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Smiley Face 28"/>
          <p:cNvSpPr/>
          <p:nvPr/>
        </p:nvSpPr>
        <p:spPr>
          <a:xfrm>
            <a:off x="5128054" y="3522704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Smiley Face 29"/>
          <p:cNvSpPr/>
          <p:nvPr/>
        </p:nvSpPr>
        <p:spPr>
          <a:xfrm>
            <a:off x="2386913" y="3522704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Smiley Face 30"/>
          <p:cNvSpPr/>
          <p:nvPr/>
        </p:nvSpPr>
        <p:spPr>
          <a:xfrm>
            <a:off x="4658497" y="2570204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2" name="Smiley Face 31"/>
          <p:cNvSpPr/>
          <p:nvPr/>
        </p:nvSpPr>
        <p:spPr>
          <a:xfrm>
            <a:off x="5565582" y="4689426"/>
            <a:ext cx="263610" cy="337751"/>
          </a:xfrm>
          <a:prstGeom prst="smileyFace">
            <a:avLst>
              <a:gd name="adj" fmla="val 465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Smiley Face 32"/>
          <p:cNvSpPr/>
          <p:nvPr/>
        </p:nvSpPr>
        <p:spPr>
          <a:xfrm>
            <a:off x="2410487" y="4744346"/>
            <a:ext cx="263610" cy="337751"/>
          </a:xfrm>
          <a:prstGeom prst="smileyFac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Smiley Face 33"/>
          <p:cNvSpPr/>
          <p:nvPr/>
        </p:nvSpPr>
        <p:spPr>
          <a:xfrm>
            <a:off x="5083668" y="4728555"/>
            <a:ext cx="263610" cy="337751"/>
          </a:xfrm>
          <a:prstGeom prst="smileyFac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Smiley Face 34"/>
          <p:cNvSpPr/>
          <p:nvPr/>
        </p:nvSpPr>
        <p:spPr>
          <a:xfrm>
            <a:off x="2850290" y="4727484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Smiley Face 35"/>
          <p:cNvSpPr/>
          <p:nvPr/>
        </p:nvSpPr>
        <p:spPr>
          <a:xfrm>
            <a:off x="6462585" y="2019298"/>
            <a:ext cx="263610" cy="337751"/>
          </a:xfrm>
          <a:prstGeom prst="smileyFace">
            <a:avLst>
              <a:gd name="adj" fmla="val 465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Smiley Face 36"/>
          <p:cNvSpPr/>
          <p:nvPr/>
        </p:nvSpPr>
        <p:spPr>
          <a:xfrm>
            <a:off x="6911548" y="3068593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Smiley Face 37"/>
          <p:cNvSpPr/>
          <p:nvPr/>
        </p:nvSpPr>
        <p:spPr>
          <a:xfrm>
            <a:off x="6923904" y="2596977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9" name="Smiley Face 38"/>
          <p:cNvSpPr/>
          <p:nvPr/>
        </p:nvSpPr>
        <p:spPr>
          <a:xfrm>
            <a:off x="6958915" y="2100645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Smiley Face 39"/>
          <p:cNvSpPr/>
          <p:nvPr/>
        </p:nvSpPr>
        <p:spPr>
          <a:xfrm>
            <a:off x="6028038" y="2570204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Smiley Face 40"/>
          <p:cNvSpPr/>
          <p:nvPr/>
        </p:nvSpPr>
        <p:spPr>
          <a:xfrm>
            <a:off x="6462586" y="3041385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2" name="Smiley Face 41"/>
          <p:cNvSpPr/>
          <p:nvPr/>
        </p:nvSpPr>
        <p:spPr>
          <a:xfrm>
            <a:off x="6462585" y="3564926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3" name="TextBox 42"/>
          <p:cNvSpPr txBox="1"/>
          <p:nvPr/>
        </p:nvSpPr>
        <p:spPr>
          <a:xfrm>
            <a:off x="385121" y="4942874"/>
            <a:ext cx="1198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Electronics</a:t>
            </a:r>
          </a:p>
        </p:txBody>
      </p:sp>
    </p:spTree>
    <p:extLst>
      <p:ext uri="{BB962C8B-B14F-4D97-AF65-F5344CB8AC3E}">
        <p14:creationId xmlns:p14="http://schemas.microsoft.com/office/powerpoint/2010/main" val="184931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Smiley Face 17"/>
          <p:cNvSpPr/>
          <p:nvPr/>
        </p:nvSpPr>
        <p:spPr>
          <a:xfrm>
            <a:off x="135926" y="4789614"/>
            <a:ext cx="263610" cy="337751"/>
          </a:xfrm>
          <a:prstGeom prst="smileyFac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Smiley Face 19"/>
          <p:cNvSpPr/>
          <p:nvPr/>
        </p:nvSpPr>
        <p:spPr>
          <a:xfrm>
            <a:off x="617837" y="1611876"/>
            <a:ext cx="263610" cy="337751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Smiley Face 20"/>
          <p:cNvSpPr/>
          <p:nvPr/>
        </p:nvSpPr>
        <p:spPr>
          <a:xfrm>
            <a:off x="4138678" y="2235501"/>
            <a:ext cx="411807" cy="451102"/>
          </a:xfrm>
          <a:prstGeom prst="smileyFace">
            <a:avLst>
              <a:gd name="adj" fmla="val -4653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Smiley Face 21"/>
          <p:cNvSpPr/>
          <p:nvPr/>
        </p:nvSpPr>
        <p:spPr>
          <a:xfrm>
            <a:off x="7371217" y="1611876"/>
            <a:ext cx="263610" cy="337751"/>
          </a:xfrm>
          <a:prstGeom prst="smileyFac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Smiley Face 22"/>
          <p:cNvSpPr/>
          <p:nvPr/>
        </p:nvSpPr>
        <p:spPr>
          <a:xfrm>
            <a:off x="6462585" y="1620795"/>
            <a:ext cx="263610" cy="337751"/>
          </a:xfrm>
          <a:prstGeom prst="smileyFac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Smiley Face 23"/>
          <p:cNvSpPr/>
          <p:nvPr/>
        </p:nvSpPr>
        <p:spPr>
          <a:xfrm>
            <a:off x="6024282" y="2123301"/>
            <a:ext cx="300995" cy="337751"/>
          </a:xfrm>
          <a:prstGeom prst="smileyFac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TextBox 24"/>
          <p:cNvSpPr txBox="1"/>
          <p:nvPr/>
        </p:nvSpPr>
        <p:spPr>
          <a:xfrm>
            <a:off x="391297" y="4773823"/>
            <a:ext cx="873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Battery</a:t>
            </a:r>
          </a:p>
        </p:txBody>
      </p:sp>
    </p:spTree>
    <p:extLst>
      <p:ext uri="{BB962C8B-B14F-4D97-AF65-F5344CB8AC3E}">
        <p14:creationId xmlns:p14="http://schemas.microsoft.com/office/powerpoint/2010/main" val="38740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2FB269D0-4A69-4314-9368-03C556EA6F48}"/>
              </a:ext>
            </a:extLst>
          </p:cNvPr>
          <p:cNvSpPr txBox="1">
            <a:spLocks/>
          </p:cNvSpPr>
          <p:nvPr/>
        </p:nvSpPr>
        <p:spPr>
          <a:xfrm>
            <a:off x="1099287" y="421903"/>
            <a:ext cx="5808289" cy="1033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800080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57269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566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754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ct val="100000"/>
              <a:buNone/>
            </a:pPr>
            <a:r>
              <a:rPr lang="en-IE" sz="2800" dirty="0"/>
              <a:t>Sustainability &amp; Wearables: </a:t>
            </a:r>
            <a:endParaRPr lang="en-IE" sz="2800" dirty="0" smtClean="0"/>
          </a:p>
          <a:p>
            <a:pPr marL="0" indent="0">
              <a:buSzPct val="100000"/>
              <a:buNone/>
            </a:pPr>
            <a:r>
              <a:rPr lang="en-IE" sz="2800" dirty="0" smtClean="0"/>
              <a:t>looking </a:t>
            </a:r>
            <a:r>
              <a:rPr lang="en-IE" sz="2800" dirty="0"/>
              <a:t>for balance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25257"/>
          <a:stretch/>
        </p:blipFill>
        <p:spPr>
          <a:xfrm>
            <a:off x="25344" y="1390476"/>
            <a:ext cx="9144000" cy="41066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31567" y="4155704"/>
            <a:ext cx="1253062" cy="1194098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9" name="TextBox 8"/>
          <p:cNvSpPr txBox="1"/>
          <p:nvPr/>
        </p:nvSpPr>
        <p:spPr>
          <a:xfrm>
            <a:off x="1391829" y="2897061"/>
            <a:ext cx="1267025" cy="1258643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3" name="Rectangle 2"/>
          <p:cNvSpPr/>
          <p:nvPr/>
        </p:nvSpPr>
        <p:spPr>
          <a:xfrm>
            <a:off x="1631497" y="5819400"/>
            <a:ext cx="64905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/>
              <a:t>Goal 17: “A </a:t>
            </a:r>
            <a:r>
              <a:rPr lang="en-IE" dirty="0"/>
              <a:t>successful sustainable development agenda requires partnerships between </a:t>
            </a:r>
            <a:r>
              <a:rPr lang="en-IE" b="1" i="1" dirty="0"/>
              <a:t>governments, the private sector and civil </a:t>
            </a:r>
            <a:r>
              <a:rPr lang="en-IE" b="1" i="1" dirty="0" smtClean="0"/>
              <a:t>society.</a:t>
            </a:r>
            <a:r>
              <a:rPr lang="en-IE" i="1" dirty="0" smtClean="0"/>
              <a:t>”</a:t>
            </a:r>
            <a:endParaRPr lang="en-IE" i="1" dirty="0"/>
          </a:p>
        </p:txBody>
      </p:sp>
      <p:sp>
        <p:nvSpPr>
          <p:cNvPr id="8" name="TextBox 7"/>
          <p:cNvSpPr txBox="1"/>
          <p:nvPr/>
        </p:nvSpPr>
        <p:spPr>
          <a:xfrm>
            <a:off x="7831567" y="2897061"/>
            <a:ext cx="1253062" cy="1194098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4619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2FB269D0-4A69-4314-9368-03C556EA6F48}"/>
              </a:ext>
            </a:extLst>
          </p:cNvPr>
          <p:cNvSpPr txBox="1">
            <a:spLocks/>
          </p:cNvSpPr>
          <p:nvPr/>
        </p:nvSpPr>
        <p:spPr>
          <a:xfrm>
            <a:off x="1044980" y="392222"/>
            <a:ext cx="5459473" cy="1033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800080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57269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566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754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800" dirty="0"/>
              <a:t>Where in the world </a:t>
            </a:r>
            <a:r>
              <a:rPr lang="en-IE" sz="2800" dirty="0" smtClean="0"/>
              <a:t>will our </a:t>
            </a:r>
            <a:r>
              <a:rPr lang="en-IE" sz="2800" dirty="0"/>
              <a:t>wearables come from? </a:t>
            </a:r>
          </a:p>
        </p:txBody>
      </p:sp>
      <p:sp>
        <p:nvSpPr>
          <p:cNvPr id="8" name="Content Placeholder 10">
            <a:extLst>
              <a:ext uri="{FF2B5EF4-FFF2-40B4-BE49-F238E27FC236}">
                <a16:creationId xmlns:a16="http://schemas.microsoft.com/office/drawing/2014/main" id="{2FB269D0-4A69-4314-9368-03C556EA6F48}"/>
              </a:ext>
            </a:extLst>
          </p:cNvPr>
          <p:cNvSpPr txBox="1">
            <a:spLocks/>
          </p:cNvSpPr>
          <p:nvPr/>
        </p:nvSpPr>
        <p:spPr>
          <a:xfrm>
            <a:off x="1044980" y="1844888"/>
            <a:ext cx="8309653" cy="4806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800080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57269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566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754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IE" dirty="0" smtClean="0"/>
              <a:t>Case study of cobalt (Co)</a:t>
            </a:r>
          </a:p>
          <a:p>
            <a:pPr>
              <a:lnSpc>
                <a:spcPct val="100000"/>
              </a:lnSpc>
            </a:pPr>
            <a:r>
              <a:rPr lang="en-IE" dirty="0" smtClean="0"/>
              <a:t>Where </a:t>
            </a:r>
            <a:r>
              <a:rPr lang="en-IE" dirty="0"/>
              <a:t>does Co come from?</a:t>
            </a:r>
          </a:p>
          <a:p>
            <a:pPr>
              <a:lnSpc>
                <a:spcPct val="100000"/>
              </a:lnSpc>
            </a:pPr>
            <a:r>
              <a:rPr lang="en-IE" dirty="0" smtClean="0"/>
              <a:t>Could </a:t>
            </a:r>
            <a:r>
              <a:rPr lang="en-IE" dirty="0"/>
              <a:t>it be managed more sustainably?</a:t>
            </a:r>
          </a:p>
          <a:p>
            <a:pPr marL="0" lvl="0" indent="0">
              <a:buNone/>
            </a:pPr>
            <a:endParaRPr lang="en-IE" dirty="0" smtClean="0"/>
          </a:p>
        </p:txBody>
      </p:sp>
    </p:spTree>
    <p:extLst>
      <p:ext uri="{BB962C8B-B14F-4D97-AF65-F5344CB8AC3E}">
        <p14:creationId xmlns:p14="http://schemas.microsoft.com/office/powerpoint/2010/main" val="308736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487" y="579439"/>
            <a:ext cx="5167339" cy="1143000"/>
          </a:xfrm>
        </p:spPr>
        <p:txBody>
          <a:bodyPr>
            <a:normAutofit fontScale="90000"/>
          </a:bodyPr>
          <a:lstStyle/>
          <a:p>
            <a:r>
              <a:rPr lang="en-IE" dirty="0"/>
              <a:t>Exploring where the cobalt comes from: </a:t>
            </a:r>
            <a:br>
              <a:rPr lang="en-IE" dirty="0"/>
            </a:b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Travel </a:t>
            </a:r>
            <a:r>
              <a:rPr lang="en-IE" dirty="0"/>
              <a:t>to </a:t>
            </a:r>
            <a:r>
              <a:rPr lang="en-IE" dirty="0" smtClean="0"/>
              <a:t>where Cobalt </a:t>
            </a:r>
            <a:r>
              <a:rPr lang="en-IE" dirty="0"/>
              <a:t>comes from – the Democratic </a:t>
            </a:r>
            <a:r>
              <a:rPr lang="en-IE" dirty="0" smtClean="0"/>
              <a:t>Republic of </a:t>
            </a:r>
            <a:r>
              <a:rPr lang="en-IE" dirty="0" smtClean="0"/>
              <a:t>Congo using Google Earth</a:t>
            </a:r>
          </a:p>
          <a:p>
            <a:r>
              <a:rPr lang="en-IE" dirty="0" smtClean="0">
                <a:hlinkClick r:id="rId2"/>
              </a:rPr>
              <a:t>https</a:t>
            </a:r>
            <a:r>
              <a:rPr lang="en-IE" dirty="0">
                <a:hlinkClick r:id="rId2"/>
              </a:rPr>
              <a:t>://</a:t>
            </a:r>
            <a:r>
              <a:rPr lang="en-IE" dirty="0" smtClean="0">
                <a:hlinkClick r:id="rId2"/>
              </a:rPr>
              <a:t>earth.google.com/earth/d/1IvhWiR2AHfRKODDPN2bNewcTMWhM8NCS?usp=sharingo</a:t>
            </a:r>
            <a:endParaRPr lang="en-IE" dirty="0" smtClean="0"/>
          </a:p>
          <a:p>
            <a:r>
              <a:rPr lang="en-IE" dirty="0" smtClean="0"/>
              <a:t>Introduce </a:t>
            </a:r>
            <a:r>
              <a:rPr lang="en-IE" dirty="0"/>
              <a:t>some facts about the </a:t>
            </a:r>
            <a:r>
              <a:rPr lang="en-IE" dirty="0" smtClean="0"/>
              <a:t>Congo</a:t>
            </a:r>
          </a:p>
          <a:p>
            <a:r>
              <a:rPr lang="en-IE" dirty="0" smtClean="0"/>
              <a:t>Hand </a:t>
            </a:r>
            <a:r>
              <a:rPr lang="en-IE" dirty="0" smtClean="0"/>
              <a:t>out the following slides so that students become familiar with the country. 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702697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35" y="503561"/>
            <a:ext cx="6815410" cy="643658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28339" y="195070"/>
            <a:ext cx="764572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50" dirty="0"/>
              <a:t>The </a:t>
            </a:r>
            <a:r>
              <a:rPr lang="en-GB" sz="1350" b="1" dirty="0"/>
              <a:t>Democratic Republic of the Congo (DRC) </a:t>
            </a:r>
            <a:r>
              <a:rPr lang="en-GB" sz="1350" dirty="0"/>
              <a:t>is located in central Africa and has a population of </a:t>
            </a:r>
            <a:r>
              <a:rPr lang="en-IE" sz="1350" dirty="0"/>
              <a:t>77 million</a:t>
            </a:r>
            <a:endParaRPr lang="en-GB" sz="1350" dirty="0"/>
          </a:p>
        </p:txBody>
      </p:sp>
      <p:sp>
        <p:nvSpPr>
          <p:cNvPr id="7" name="Rectangle 6"/>
          <p:cNvSpPr/>
          <p:nvPr/>
        </p:nvSpPr>
        <p:spPr>
          <a:xfrm>
            <a:off x="5515720" y="1668868"/>
            <a:ext cx="348954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50" dirty="0" smtClean="0"/>
              <a:t>DRC has a rich </a:t>
            </a:r>
            <a:r>
              <a:rPr lang="en-GB" sz="1350" dirty="0"/>
              <a:t>source of many minerals that people use across the world. </a:t>
            </a:r>
            <a:r>
              <a:rPr lang="en-IE" sz="1350" dirty="0"/>
              <a:t>The region has an estimated </a:t>
            </a:r>
            <a:r>
              <a:rPr lang="en-IE" sz="1350" b="1" dirty="0"/>
              <a:t>$24 trillion in untapped minerals </a:t>
            </a:r>
            <a:endParaRPr lang="en-GB" sz="1350" dirty="0"/>
          </a:p>
        </p:txBody>
      </p:sp>
      <p:sp>
        <p:nvSpPr>
          <p:cNvPr id="8" name="Rectangle 7"/>
          <p:cNvSpPr/>
          <p:nvPr/>
        </p:nvSpPr>
        <p:spPr>
          <a:xfrm>
            <a:off x="148735" y="4335271"/>
            <a:ext cx="2639964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350" dirty="0"/>
              <a:t>DRC ranks among the poorest countries in the world at 176 out of 187 countries on the most recent Human Development Index calculated by the UN (2015)</a:t>
            </a:r>
          </a:p>
        </p:txBody>
      </p:sp>
      <p:sp>
        <p:nvSpPr>
          <p:cNvPr id="9" name="Rectangle 8"/>
          <p:cNvSpPr/>
          <p:nvPr/>
        </p:nvSpPr>
        <p:spPr>
          <a:xfrm>
            <a:off x="6343635" y="2608240"/>
            <a:ext cx="27939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350" dirty="0"/>
              <a:t>The DRC has the potential to become one of the richest countries on the continent </a:t>
            </a:r>
            <a:r>
              <a:rPr lang="en-IE" sz="1350" dirty="0" smtClean="0"/>
              <a:t>of Africa</a:t>
            </a:r>
            <a:endParaRPr lang="en-IE" sz="1350" dirty="0"/>
          </a:p>
        </p:txBody>
      </p:sp>
      <p:sp>
        <p:nvSpPr>
          <p:cNvPr id="10" name="Rectangle 9"/>
          <p:cNvSpPr/>
          <p:nvPr/>
        </p:nvSpPr>
        <p:spPr>
          <a:xfrm>
            <a:off x="6431489" y="3558165"/>
            <a:ext cx="27939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dirty="0" smtClean="0"/>
              <a:t>What questions do these facts raise?</a:t>
            </a:r>
            <a:endParaRPr lang="en-IE" sz="2000" b="1" dirty="0"/>
          </a:p>
        </p:txBody>
      </p:sp>
    </p:spTree>
    <p:extLst>
      <p:ext uri="{BB962C8B-B14F-4D97-AF65-F5344CB8AC3E}">
        <p14:creationId xmlns:p14="http://schemas.microsoft.com/office/powerpoint/2010/main" val="66337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719" y="1753496"/>
            <a:ext cx="5398648" cy="472338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82709" y="1119108"/>
            <a:ext cx="52134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350" dirty="0" smtClean="0"/>
              <a:t>Katanga province (</a:t>
            </a:r>
            <a:r>
              <a:rPr lang="en-IE" sz="1350" i="1" dirty="0"/>
              <a:t>Marked in red on the </a:t>
            </a:r>
            <a:r>
              <a:rPr lang="en-IE" sz="1350" i="1" dirty="0" smtClean="0"/>
              <a:t>map</a:t>
            </a:r>
            <a:r>
              <a:rPr lang="en-IE" sz="1350" dirty="0" smtClean="0"/>
              <a:t>) is in the South of the DRC. Cobalt and other minerals are </a:t>
            </a:r>
            <a:r>
              <a:rPr lang="en-IE" sz="1350" b="1" dirty="0" smtClean="0"/>
              <a:t>mined</a:t>
            </a:r>
            <a:r>
              <a:rPr lang="en-IE" sz="1350" dirty="0" smtClean="0"/>
              <a:t> from this province today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2FB269D0-4A69-4314-9368-03C556EA6F48}"/>
              </a:ext>
            </a:extLst>
          </p:cNvPr>
          <p:cNvSpPr txBox="1">
            <a:spLocks/>
          </p:cNvSpPr>
          <p:nvPr/>
        </p:nvSpPr>
        <p:spPr>
          <a:xfrm>
            <a:off x="1036714" y="129783"/>
            <a:ext cx="5459473" cy="1033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800080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57269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566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754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800" dirty="0"/>
              <a:t>Where in the world </a:t>
            </a:r>
            <a:r>
              <a:rPr lang="en-IE" sz="2800" dirty="0" smtClean="0"/>
              <a:t>will our </a:t>
            </a:r>
            <a:r>
              <a:rPr lang="en-IE" sz="2800" dirty="0"/>
              <a:t>wearables come from? </a:t>
            </a:r>
          </a:p>
        </p:txBody>
      </p:sp>
    </p:spTree>
    <p:extLst>
      <p:ext uri="{BB962C8B-B14F-4D97-AF65-F5344CB8AC3E}">
        <p14:creationId xmlns:p14="http://schemas.microsoft.com/office/powerpoint/2010/main" val="54973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487" y="579439"/>
            <a:ext cx="5167339" cy="1143000"/>
          </a:xfrm>
        </p:spPr>
        <p:txBody>
          <a:bodyPr>
            <a:normAutofit fontScale="90000"/>
          </a:bodyPr>
          <a:lstStyle/>
          <a:p>
            <a:r>
              <a:rPr lang="en-IE" dirty="0"/>
              <a:t>Exploring where the cobalt comes from: </a:t>
            </a:r>
            <a:br>
              <a:rPr lang="en-IE" dirty="0"/>
            </a:b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Hand out the news article:</a:t>
            </a:r>
          </a:p>
          <a:p>
            <a:r>
              <a:rPr lang="en-IE" dirty="0"/>
              <a:t>https://www.theguardian.com/global-development/2018/oct/12/phone-misery-children-congo-cobalt-mines-drc</a:t>
            </a:r>
            <a:endParaRPr lang="en-IE" dirty="0" smtClean="0"/>
          </a:p>
        </p:txBody>
      </p:sp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2FB269D0-4A69-4314-9368-03C556EA6F48}"/>
              </a:ext>
            </a:extLst>
          </p:cNvPr>
          <p:cNvSpPr txBox="1">
            <a:spLocks/>
          </p:cNvSpPr>
          <p:nvPr/>
        </p:nvSpPr>
        <p:spPr>
          <a:xfrm>
            <a:off x="457200" y="3465929"/>
            <a:ext cx="8309653" cy="21114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800080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2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57269" indent="-342892" algn="l" defTabSz="457189" rtl="0" eaLnBrk="1" latinLnBrk="0" hangingPunct="1">
              <a:spcBef>
                <a:spcPct val="20000"/>
              </a:spcBef>
              <a:buClr>
                <a:srgbClr val="800080"/>
              </a:buClr>
              <a:buSzPct val="50000"/>
              <a:buFont typeface="Wingdings" charset="2"/>
              <a:buChar char="u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566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754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IE" dirty="0" smtClean="0"/>
              <a:t>What questions did the piece pose about economics, society and environment?</a:t>
            </a:r>
          </a:p>
          <a:p>
            <a:pPr lvl="0"/>
            <a:r>
              <a:rPr lang="en-IE" dirty="0" smtClean="0"/>
              <a:t>How can we think critically about the pieces?</a:t>
            </a:r>
          </a:p>
          <a:p>
            <a:pPr lvl="0"/>
            <a:r>
              <a:rPr lang="en-IE" dirty="0"/>
              <a:t>What voices/ organisations were represented?</a:t>
            </a:r>
          </a:p>
          <a:p>
            <a:pPr lvl="0"/>
            <a:r>
              <a:rPr lang="en-IE" dirty="0"/>
              <a:t>What voices/ organisations were not represented?</a:t>
            </a:r>
          </a:p>
          <a:p>
            <a:pPr marL="0" lvl="0" indent="0">
              <a:buNone/>
            </a:pPr>
            <a:endParaRPr lang="en-IE" dirty="0" smtClean="0"/>
          </a:p>
          <a:p>
            <a:pPr lvl="0"/>
            <a:endParaRPr lang="en-IE" dirty="0" smtClean="0"/>
          </a:p>
          <a:p>
            <a:pPr lvl="0"/>
            <a:endParaRPr lang="en-IE" dirty="0" smtClean="0"/>
          </a:p>
        </p:txBody>
      </p:sp>
    </p:spTree>
    <p:extLst>
      <p:ext uri="{BB962C8B-B14F-4D97-AF65-F5344CB8AC3E}">
        <p14:creationId xmlns:p14="http://schemas.microsoft.com/office/powerpoint/2010/main" val="3497410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C2EA4F5-A90D-409A-A1B8-0F8FCAA5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651" y="315829"/>
            <a:ext cx="5167339" cy="1143000"/>
          </a:xfrm>
        </p:spPr>
        <p:txBody>
          <a:bodyPr>
            <a:normAutofit/>
          </a:bodyPr>
          <a:lstStyle/>
          <a:p>
            <a:r>
              <a:rPr lang="en-IE" dirty="0" smtClean="0"/>
              <a:t>Is the our use of cobalt and other resources sustainable?</a:t>
            </a:r>
            <a:endParaRPr lang="en-IE" dirty="0"/>
          </a:p>
        </p:txBody>
      </p:sp>
      <p:sp>
        <p:nvSpPr>
          <p:cNvPr id="3" name="Rectangle 2"/>
          <p:cNvSpPr/>
          <p:nvPr/>
        </p:nvSpPr>
        <p:spPr>
          <a:xfrm>
            <a:off x="4448287" y="225197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i="1" dirty="0"/>
              <a:t>Sustainability</a:t>
            </a:r>
            <a:r>
              <a:rPr lang="en-IE" dirty="0"/>
              <a:t> focuses on meeting the </a:t>
            </a:r>
            <a:r>
              <a:rPr lang="en-IE" dirty="0">
                <a:solidFill>
                  <a:srgbClr val="FF0000"/>
                </a:solidFill>
              </a:rPr>
              <a:t>needs of the </a:t>
            </a:r>
            <a:r>
              <a:rPr lang="en-IE" b="1" dirty="0">
                <a:solidFill>
                  <a:srgbClr val="FF0000"/>
                </a:solidFill>
              </a:rPr>
              <a:t>present</a:t>
            </a:r>
            <a:r>
              <a:rPr lang="en-IE" dirty="0">
                <a:solidFill>
                  <a:srgbClr val="FF0000"/>
                </a:solidFill>
              </a:rPr>
              <a:t> </a:t>
            </a:r>
            <a:r>
              <a:rPr lang="en-IE" dirty="0"/>
              <a:t>without compromising the ability of </a:t>
            </a:r>
            <a:r>
              <a:rPr lang="en-IE" b="1" dirty="0"/>
              <a:t>future generations </a:t>
            </a:r>
            <a:r>
              <a:rPr lang="en-IE" dirty="0"/>
              <a:t>to meet their needs. </a:t>
            </a:r>
            <a:endParaRPr lang="en-IE" dirty="0" smtClean="0"/>
          </a:p>
          <a:p>
            <a:endParaRPr lang="en-IE" dirty="0"/>
          </a:p>
          <a:p>
            <a:r>
              <a:rPr lang="en-IE" dirty="0" smtClean="0"/>
              <a:t>The </a:t>
            </a:r>
            <a:r>
              <a:rPr lang="en-IE" dirty="0"/>
              <a:t>concept of </a:t>
            </a:r>
            <a:r>
              <a:rPr lang="en-IE" i="1" dirty="0"/>
              <a:t>sustainability</a:t>
            </a:r>
            <a:r>
              <a:rPr lang="en-IE" dirty="0"/>
              <a:t> is composed of </a:t>
            </a:r>
            <a:r>
              <a:rPr lang="en-IE" dirty="0" smtClean="0"/>
              <a:t>3 pillars</a:t>
            </a:r>
            <a:r>
              <a:rPr lang="en-IE" dirty="0"/>
              <a:t>: economic, environmental and social - also known informally as profits, planet and people</a:t>
            </a:r>
            <a:r>
              <a:rPr lang="en-IE" dirty="0" smtClean="0"/>
              <a:t>. </a:t>
            </a:r>
          </a:p>
          <a:p>
            <a:endParaRPr lang="en-IE" dirty="0"/>
          </a:p>
          <a:p>
            <a:r>
              <a:rPr lang="en-IE" dirty="0" smtClean="0"/>
              <a:t>But these 3 pillars exist over </a:t>
            </a:r>
            <a:r>
              <a:rPr lang="en-IE" b="1" dirty="0" smtClean="0"/>
              <a:t>time and space: local to global </a:t>
            </a:r>
            <a:endParaRPr lang="en-IE" dirty="0" smtClean="0"/>
          </a:p>
          <a:p>
            <a:endParaRPr lang="en-IE" dirty="0"/>
          </a:p>
          <a:p>
            <a:endParaRPr lang="en-IE" dirty="0"/>
          </a:p>
        </p:txBody>
      </p:sp>
      <p:sp>
        <p:nvSpPr>
          <p:cNvPr id="4" name="Rectangle 3"/>
          <p:cNvSpPr/>
          <p:nvPr/>
        </p:nvSpPr>
        <p:spPr>
          <a:xfrm>
            <a:off x="1947134" y="6116395"/>
            <a:ext cx="5631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err="1" smtClean="0"/>
              <a:t>Brudtland</a:t>
            </a:r>
            <a:r>
              <a:rPr lang="en-IE" dirty="0" smtClean="0"/>
              <a:t> Commission, </a:t>
            </a:r>
            <a:r>
              <a:rPr lang="en-IE" i="1" dirty="0" smtClean="0"/>
              <a:t>Our </a:t>
            </a:r>
            <a:r>
              <a:rPr lang="en-IE" i="1" dirty="0"/>
              <a:t>Common </a:t>
            </a:r>
            <a:r>
              <a:rPr lang="en-IE" i="1" dirty="0" smtClean="0"/>
              <a:t>Future, </a:t>
            </a:r>
            <a:r>
              <a:rPr lang="en-IE" dirty="0"/>
              <a:t>1987</a:t>
            </a:r>
            <a:endParaRPr lang="en-IE" i="1" dirty="0">
              <a:effectLst/>
              <a:hlinkClick r:id="rId3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47" y="1673982"/>
            <a:ext cx="4051659" cy="368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72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C2EA4F5-A90D-409A-A1B8-0F8FCAA5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993" y="1697715"/>
            <a:ext cx="6040683" cy="1143000"/>
          </a:xfrm>
        </p:spPr>
        <p:txBody>
          <a:bodyPr/>
          <a:lstStyle/>
          <a:p>
            <a:r>
              <a:rPr lang="en-IE" dirty="0" smtClean="0"/>
              <a:t>What is AMBER and what do we do? </a:t>
            </a:r>
            <a:endParaRPr lang="en-IE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4544" y="2840715"/>
            <a:ext cx="8167583" cy="1475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IE" altLang="en-US" sz="3000" dirty="0" smtClean="0">
                <a:solidFill>
                  <a:srgbClr val="414B56"/>
                </a:solidFill>
              </a:rPr>
              <a:t>Can </a:t>
            </a:r>
            <a:r>
              <a:rPr lang="en-IE" altLang="en-US" sz="3000" dirty="0" smtClean="0">
                <a:solidFill>
                  <a:srgbClr val="414B56"/>
                </a:solidFill>
              </a:rPr>
              <a:t>science contribute to sustainability?</a:t>
            </a:r>
          </a:p>
          <a:p>
            <a:pPr algn="ctr" eaLnBrk="1" hangingPunct="1">
              <a:lnSpc>
                <a:spcPct val="100000"/>
              </a:lnSpc>
            </a:pPr>
            <a:r>
              <a:rPr lang="en-IE" altLang="en-US" sz="3000" dirty="0" smtClean="0">
                <a:solidFill>
                  <a:srgbClr val="414B56"/>
                </a:solidFill>
              </a:rPr>
              <a:t>What is each scientist going that could help people and the environment?  </a:t>
            </a:r>
            <a:endParaRPr lang="en-IE" altLang="en-US" sz="3000" dirty="0" smtClean="0">
              <a:solidFill>
                <a:srgbClr val="414B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54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LgryqaT83k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45390" y="522975"/>
            <a:ext cx="7873041" cy="530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47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NS3kpAml2A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76377" y="1293962"/>
            <a:ext cx="8005314" cy="450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703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How are AMBER scientists contributing to sustainability? </a:t>
            </a:r>
          </a:p>
          <a:p>
            <a:endParaRPr lang="en-IE" dirty="0"/>
          </a:p>
          <a:p>
            <a:r>
              <a:rPr lang="en-IE" dirty="0" smtClean="0"/>
              <a:t>What would you do</a:t>
            </a:r>
            <a:r>
              <a:rPr lang="en-IE" dirty="0"/>
              <a:t> </a:t>
            </a:r>
            <a:r>
              <a:rPr lang="en-IE" dirty="0" smtClean="0"/>
              <a:t>if you were a researcher?</a:t>
            </a:r>
            <a:endParaRPr lang="en-IE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38036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797569"/>
            <a:ext cx="91440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anose="020B0604020202020204" pitchFamily="34" charset="0"/>
              </a:rPr>
              <a:t>Contact us!</a:t>
            </a:r>
          </a:p>
          <a:p>
            <a:pPr algn="ctr"/>
            <a:endParaRPr lang="en-US" sz="2000" dirty="0" smtClean="0">
              <a:latin typeface="Arial" panose="020B0604020202020204" pitchFamily="34" charset="0"/>
            </a:endParaRPr>
          </a:p>
          <a:p>
            <a:pPr algn="ctr"/>
            <a:r>
              <a:rPr lang="en-US" sz="2000" dirty="0" smtClean="0">
                <a:latin typeface="Arial" panose="020B0604020202020204" pitchFamily="34" charset="0"/>
                <a:hlinkClick r:id="rId3"/>
              </a:rPr>
              <a:t>www.ambercentre.ie</a:t>
            </a:r>
            <a:endParaRPr lang="en-US" sz="2000" dirty="0">
              <a:latin typeface="Arial" panose="020B0604020202020204" pitchFamily="34" charset="0"/>
            </a:endParaRPr>
          </a:p>
          <a:p>
            <a:pPr algn="ctr"/>
            <a:r>
              <a:rPr lang="en-US" sz="2000" dirty="0" smtClean="0">
                <a:latin typeface="Arial" panose="020B0604020202020204" pitchFamily="34" charset="0"/>
              </a:rPr>
              <a:t>@</a:t>
            </a:r>
            <a:r>
              <a:rPr lang="en-US" sz="2000" dirty="0" err="1" smtClean="0">
                <a:latin typeface="Arial" panose="020B0604020202020204" pitchFamily="34" charset="0"/>
              </a:rPr>
              <a:t>ambercentre</a:t>
            </a:r>
            <a:r>
              <a:rPr lang="en-US" sz="2000" dirty="0" smtClean="0">
                <a:latin typeface="Arial" panose="020B0604020202020204" pitchFamily="34" charset="0"/>
              </a:rPr>
              <a:t> (twitter)</a:t>
            </a:r>
          </a:p>
          <a:p>
            <a:endParaRPr lang="en-US" sz="2000" dirty="0">
              <a:latin typeface="Arial" panose="020B0604020202020204" pitchFamily="34" charset="0"/>
            </a:endParaRPr>
          </a:p>
          <a:p>
            <a:endParaRPr lang="en-US" sz="4000" dirty="0" smtClean="0">
              <a:latin typeface="Arial" panose="020B0604020202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2333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aza theme final">
  <a:themeElements>
    <a:clrScheme name="STEAM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6B322"/>
      </a:accent1>
      <a:accent2>
        <a:srgbClr val="1C90D6"/>
      </a:accent2>
      <a:accent3>
        <a:srgbClr val="9E139A"/>
      </a:accent3>
      <a:accent4>
        <a:srgbClr val="E55E25"/>
      </a:accent4>
      <a:accent5>
        <a:srgbClr val="ED1E3A"/>
      </a:accent5>
      <a:accent6>
        <a:srgbClr val="3FBBC4"/>
      </a:accent6>
      <a:hlink>
        <a:srgbClr val="4BAC4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mber" id="{98963513-723C-49CC-BFAD-5746C50465B0}" vid="{D3EBD85F-E9BA-457E-B8BB-D1202DEB92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Amber</Template>
  <TotalTime>2380</TotalTime>
  <Words>1437</Words>
  <Application>Microsoft Office PowerPoint</Application>
  <PresentationFormat>On-screen Show (4:3)</PresentationFormat>
  <Paragraphs>162</Paragraphs>
  <Slides>25</Slides>
  <Notes>21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Microsoft YaHei</vt:lpstr>
      <vt:lpstr>Arial</vt:lpstr>
      <vt:lpstr>Calibri</vt:lpstr>
      <vt:lpstr>Times New Roman</vt:lpstr>
      <vt:lpstr>Wingdings</vt:lpstr>
      <vt:lpstr>Biaza theme final</vt:lpstr>
      <vt:lpstr>PowerPoint Presentation</vt:lpstr>
      <vt:lpstr>Learning Intensions</vt:lpstr>
      <vt:lpstr>What is sustainability?</vt:lpstr>
      <vt:lpstr>Wearables:  past, present and future</vt:lpstr>
      <vt:lpstr>Wearables:  past, present and future</vt:lpstr>
      <vt:lpstr>Wearables:  past, present and future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Exploring where the cobalt comes from:  </vt:lpstr>
      <vt:lpstr>PowerPoint Presentation</vt:lpstr>
      <vt:lpstr>PowerPoint Presentation</vt:lpstr>
      <vt:lpstr>Exploring where the cobalt comes from:  </vt:lpstr>
      <vt:lpstr>Is the our use of cobalt and other resources sustainable?</vt:lpstr>
      <vt:lpstr>What is AMBER and what do we do?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Kavanagh</dc:creator>
  <cp:lastModifiedBy>Rachel Kavanagh</cp:lastModifiedBy>
  <cp:revision>420</cp:revision>
  <dcterms:created xsi:type="dcterms:W3CDTF">2018-10-22T10:09:59Z</dcterms:created>
  <dcterms:modified xsi:type="dcterms:W3CDTF">2022-05-29T00:09:57Z</dcterms:modified>
</cp:coreProperties>
</file>